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sldIdLst>
    <p:sldId id="303" r:id="rId5"/>
    <p:sldId id="256" r:id="rId6"/>
    <p:sldId id="260" r:id="rId7"/>
    <p:sldId id="314" r:id="rId8"/>
    <p:sldId id="259" r:id="rId9"/>
    <p:sldId id="315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311" r:id="rId23"/>
    <p:sldId id="312" r:id="rId24"/>
    <p:sldId id="290" r:id="rId25"/>
    <p:sldId id="291" r:id="rId26"/>
    <p:sldId id="292" r:id="rId27"/>
    <p:sldId id="305" r:id="rId28"/>
    <p:sldId id="306" r:id="rId29"/>
    <p:sldId id="308" r:id="rId30"/>
    <p:sldId id="262" r:id="rId31"/>
    <p:sldId id="294" r:id="rId32"/>
    <p:sldId id="295" r:id="rId33"/>
    <p:sldId id="266" r:id="rId34"/>
    <p:sldId id="267" r:id="rId35"/>
    <p:sldId id="270" r:id="rId36"/>
    <p:sldId id="288" r:id="rId37"/>
    <p:sldId id="286" r:id="rId38"/>
    <p:sldId id="309" r:id="rId39"/>
    <p:sldId id="310" r:id="rId40"/>
    <p:sldId id="269" r:id="rId4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7FEB4-311A-4BF2-AC5F-6C6267221D8E}" v="184" dt="2024-02-11T23:28:09.917"/>
    <p1510:client id="{9A8F858C-9CB6-409E-BDEE-A4E2B41CB623}" v="105" dt="2024-02-12T02:28:36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3521" autoAdjust="0"/>
  </p:normalViewPr>
  <p:slideViewPr>
    <p:cSldViewPr snapToGrid="0">
      <p:cViewPr varScale="1">
        <p:scale>
          <a:sx n="63" d="100"/>
          <a:sy n="63" d="100"/>
        </p:scale>
        <p:origin x="764" y="60"/>
      </p:cViewPr>
      <p:guideLst/>
    </p:cSldViewPr>
  </p:slideViewPr>
  <p:outlineViewPr>
    <p:cViewPr>
      <p:scale>
        <a:sx n="33" d="100"/>
        <a:sy n="33" d="100"/>
      </p:scale>
      <p:origin x="0" y="-80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Reyes Reyes" userId="39ac2cf67d1757d1" providerId="LiveId" clId="{9A8F858C-9CB6-409E-BDEE-A4E2B41CB623}"/>
    <pc:docChg chg="undo custSel modSld">
      <pc:chgData name="Karla Reyes Reyes" userId="39ac2cf67d1757d1" providerId="LiveId" clId="{9A8F858C-9CB6-409E-BDEE-A4E2B41CB623}" dt="2024-02-12T02:38:27.001" v="226" actId="1076"/>
      <pc:docMkLst>
        <pc:docMk/>
      </pc:docMkLst>
      <pc:sldChg chg="modSp mod modNotesTx">
        <pc:chgData name="Karla Reyes Reyes" userId="39ac2cf67d1757d1" providerId="LiveId" clId="{9A8F858C-9CB6-409E-BDEE-A4E2B41CB623}" dt="2024-02-12T02:38:27.001" v="226" actId="1076"/>
        <pc:sldMkLst>
          <pc:docMk/>
          <pc:sldMk cId="272698145" sldId="256"/>
        </pc:sldMkLst>
        <pc:spChg chg="mod">
          <ac:chgData name="Karla Reyes Reyes" userId="39ac2cf67d1757d1" providerId="LiveId" clId="{9A8F858C-9CB6-409E-BDEE-A4E2B41CB623}" dt="2024-02-12T02:38:27.001" v="226" actId="1076"/>
          <ac:spMkLst>
            <pc:docMk/>
            <pc:sldMk cId="272698145" sldId="256"/>
            <ac:spMk id="3" creationId="{D28A1216-57F8-5B3E-1081-3BA0FB34D581}"/>
          </ac:spMkLst>
        </pc:spChg>
        <pc:spChg chg="mod">
          <ac:chgData name="Karla Reyes Reyes" userId="39ac2cf67d1757d1" providerId="LiveId" clId="{9A8F858C-9CB6-409E-BDEE-A4E2B41CB623}" dt="2024-02-12T01:32:07.720" v="155" actId="1076"/>
          <ac:spMkLst>
            <pc:docMk/>
            <pc:sldMk cId="272698145" sldId="256"/>
            <ac:spMk id="6" creationId="{00000000-0000-0000-0000-000000000000}"/>
          </ac:spMkLst>
        </pc:spChg>
      </pc:sldChg>
      <pc:sldChg chg="modSp mod">
        <pc:chgData name="Karla Reyes Reyes" userId="39ac2cf67d1757d1" providerId="LiveId" clId="{9A8F858C-9CB6-409E-BDEE-A4E2B41CB623}" dt="2024-02-12T01:41:28.671" v="212" actId="1076"/>
        <pc:sldMkLst>
          <pc:docMk/>
          <pc:sldMk cId="1829765342" sldId="260"/>
        </pc:sldMkLst>
        <pc:picChg chg="mod">
          <ac:chgData name="Karla Reyes Reyes" userId="39ac2cf67d1757d1" providerId="LiveId" clId="{9A8F858C-9CB6-409E-BDEE-A4E2B41CB623}" dt="2024-02-12T01:41:28.671" v="212" actId="1076"/>
          <ac:picMkLst>
            <pc:docMk/>
            <pc:sldMk cId="1829765342" sldId="260"/>
            <ac:picMk id="5" creationId="{A4E94717-A5D9-4B31-BA4A-38215658BEB3}"/>
          </ac:picMkLst>
        </pc:picChg>
      </pc:sldChg>
      <pc:sldChg chg="modSp mod">
        <pc:chgData name="Karla Reyes Reyes" userId="39ac2cf67d1757d1" providerId="LiveId" clId="{9A8F858C-9CB6-409E-BDEE-A4E2B41CB623}" dt="2024-02-12T01:21:30.255" v="106" actId="403"/>
        <pc:sldMkLst>
          <pc:docMk/>
          <pc:sldMk cId="3540693946" sldId="270"/>
        </pc:sldMkLst>
        <pc:graphicFrameChg chg="mod modGraphic">
          <ac:chgData name="Karla Reyes Reyes" userId="39ac2cf67d1757d1" providerId="LiveId" clId="{9A8F858C-9CB6-409E-BDEE-A4E2B41CB623}" dt="2024-02-12T01:21:30.255" v="106" actId="403"/>
          <ac:graphicFrameMkLst>
            <pc:docMk/>
            <pc:sldMk cId="3540693946" sldId="270"/>
            <ac:graphicFrameMk id="11" creationId="{D754D9C7-C20F-A4A5-6A90-F17A55976C58}"/>
          </ac:graphicFrameMkLst>
        </pc:graphicFrameChg>
      </pc:sldChg>
      <pc:sldChg chg="modSp mod">
        <pc:chgData name="Karla Reyes Reyes" userId="39ac2cf67d1757d1" providerId="LiveId" clId="{9A8F858C-9CB6-409E-BDEE-A4E2B41CB623}" dt="2024-02-12T02:24:55.380" v="217" actId="14100"/>
        <pc:sldMkLst>
          <pc:docMk/>
          <pc:sldMk cId="1733844298" sldId="277"/>
        </pc:sldMkLst>
        <pc:spChg chg="mod">
          <ac:chgData name="Karla Reyes Reyes" userId="39ac2cf67d1757d1" providerId="LiveId" clId="{9A8F858C-9CB6-409E-BDEE-A4E2B41CB623}" dt="2024-02-12T02:24:55.380" v="217" actId="14100"/>
          <ac:spMkLst>
            <pc:docMk/>
            <pc:sldMk cId="1733844298" sldId="277"/>
            <ac:spMk id="5" creationId="{753B941D-973F-4C8F-9063-A05E1C2939BB}"/>
          </ac:spMkLst>
        </pc:spChg>
      </pc:sldChg>
      <pc:sldChg chg="modSp mod">
        <pc:chgData name="Karla Reyes Reyes" userId="39ac2cf67d1757d1" providerId="LiveId" clId="{9A8F858C-9CB6-409E-BDEE-A4E2B41CB623}" dt="2024-02-12T02:25:02.476" v="218" actId="1076"/>
        <pc:sldMkLst>
          <pc:docMk/>
          <pc:sldMk cId="3711382955" sldId="278"/>
        </pc:sldMkLst>
        <pc:spChg chg="mod">
          <ac:chgData name="Karla Reyes Reyes" userId="39ac2cf67d1757d1" providerId="LiveId" clId="{9A8F858C-9CB6-409E-BDEE-A4E2B41CB623}" dt="2024-02-12T02:25:02.476" v="218" actId="1076"/>
          <ac:spMkLst>
            <pc:docMk/>
            <pc:sldMk cId="3711382955" sldId="278"/>
            <ac:spMk id="4" creationId="{031E683B-B505-4524-B020-45162A1D0865}"/>
          </ac:spMkLst>
        </pc:spChg>
      </pc:sldChg>
      <pc:sldChg chg="modSp mod">
        <pc:chgData name="Karla Reyes Reyes" userId="39ac2cf67d1757d1" providerId="LiveId" clId="{9A8F858C-9CB6-409E-BDEE-A4E2B41CB623}" dt="2024-02-12T02:25:10.096" v="220" actId="14100"/>
        <pc:sldMkLst>
          <pc:docMk/>
          <pc:sldMk cId="1614482366" sldId="279"/>
        </pc:sldMkLst>
        <pc:spChg chg="mod">
          <ac:chgData name="Karla Reyes Reyes" userId="39ac2cf67d1757d1" providerId="LiveId" clId="{9A8F858C-9CB6-409E-BDEE-A4E2B41CB623}" dt="2024-02-12T02:25:10.096" v="220" actId="14100"/>
          <ac:spMkLst>
            <pc:docMk/>
            <pc:sldMk cId="1614482366" sldId="279"/>
            <ac:spMk id="5" creationId="{02BBD770-3FA4-426C-8093-914BC47B7BDB}"/>
          </ac:spMkLst>
        </pc:spChg>
      </pc:sldChg>
      <pc:sldChg chg="modSp mod">
        <pc:chgData name="Karla Reyes Reyes" userId="39ac2cf67d1757d1" providerId="LiveId" clId="{9A8F858C-9CB6-409E-BDEE-A4E2B41CB623}" dt="2024-02-12T02:27:05.665" v="221" actId="14100"/>
        <pc:sldMkLst>
          <pc:docMk/>
          <pc:sldMk cId="4133605125" sldId="283"/>
        </pc:sldMkLst>
        <pc:spChg chg="mod">
          <ac:chgData name="Karla Reyes Reyes" userId="39ac2cf67d1757d1" providerId="LiveId" clId="{9A8F858C-9CB6-409E-BDEE-A4E2B41CB623}" dt="2024-02-12T02:27:05.665" v="221" actId="14100"/>
          <ac:spMkLst>
            <pc:docMk/>
            <pc:sldMk cId="4133605125" sldId="283"/>
            <ac:spMk id="5" creationId="{82F34CBA-928F-4F9E-818D-3528C785D371}"/>
          </ac:spMkLst>
        </pc:spChg>
      </pc:sldChg>
      <pc:sldChg chg="modSp mod">
        <pc:chgData name="Karla Reyes Reyes" userId="39ac2cf67d1757d1" providerId="LiveId" clId="{9A8F858C-9CB6-409E-BDEE-A4E2B41CB623}" dt="2024-02-12T01:17:20.104" v="97" actId="14100"/>
        <pc:sldMkLst>
          <pc:docMk/>
          <pc:sldMk cId="831911762" sldId="295"/>
        </pc:sldMkLst>
        <pc:spChg chg="mod">
          <ac:chgData name="Karla Reyes Reyes" userId="39ac2cf67d1757d1" providerId="LiveId" clId="{9A8F858C-9CB6-409E-BDEE-A4E2B41CB623}" dt="2024-02-12T01:17:20.104" v="97" actId="14100"/>
          <ac:spMkLst>
            <pc:docMk/>
            <pc:sldMk cId="831911762" sldId="295"/>
            <ac:spMk id="7" creationId="{00000000-0000-0000-0000-000000000000}"/>
          </ac:spMkLst>
        </pc:spChg>
      </pc:sldChg>
      <pc:sldChg chg="modSp mod">
        <pc:chgData name="Karla Reyes Reyes" userId="39ac2cf67d1757d1" providerId="LiveId" clId="{9A8F858C-9CB6-409E-BDEE-A4E2B41CB623}" dt="2024-02-12T02:28:36.434" v="223"/>
        <pc:sldMkLst>
          <pc:docMk/>
          <pc:sldMk cId="1427636077" sldId="311"/>
        </pc:sldMkLst>
        <pc:graphicFrameChg chg="mod modGraphic">
          <ac:chgData name="Karla Reyes Reyes" userId="39ac2cf67d1757d1" providerId="LiveId" clId="{9A8F858C-9CB6-409E-BDEE-A4E2B41CB623}" dt="2024-02-12T02:28:36.434" v="223"/>
          <ac:graphicFrameMkLst>
            <pc:docMk/>
            <pc:sldMk cId="1427636077" sldId="311"/>
            <ac:graphicFrameMk id="14" creationId="{553F5EEA-C581-3393-2D05-4A6931C3459C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55F28-88FB-4C9B-BF61-788777DB6FDC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/>
    </dgm:pt>
    <dgm:pt modelId="{76BF9119-94E8-4D4A-96E6-26203E06AEB0}">
      <dgm:prSet phldrT="[Texto]" custT="1"/>
      <dgm:spPr/>
      <dgm:t>
        <a:bodyPr/>
        <a:lstStyle/>
        <a:p>
          <a:r>
            <a:rPr lang="es-CO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Procesos</a:t>
          </a:r>
        </a:p>
      </dgm:t>
    </dgm:pt>
    <dgm:pt modelId="{201EFB4B-A582-4E70-ABA8-BFDEB4999BA1}" type="parTrans" cxnId="{68815A57-762B-491D-BC46-36853A4FD395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22EF77-D18E-4E7C-9F0B-C513F423B2DA}" type="sibTrans" cxnId="{68815A57-762B-491D-BC46-36853A4FD395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8AD4E4-6A42-4908-89CE-9594C659D448}">
      <dgm:prSet phldrT="[Texto]" custT="1"/>
      <dgm:spPr/>
      <dgm:t>
        <a:bodyPr/>
        <a:lstStyle/>
        <a:p>
          <a:r>
            <a:rPr lang="es-CO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Capacidades</a:t>
          </a:r>
        </a:p>
      </dgm:t>
    </dgm:pt>
    <dgm:pt modelId="{D982BD53-9F78-45CE-BF3B-B26EEC120FE5}" type="parTrans" cxnId="{22D1FF97-C3F5-4E78-9FE2-2913D8D2B1B7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BFFE6C-336A-4042-8B40-5703442CE76D}" type="sibTrans" cxnId="{22D1FF97-C3F5-4E78-9FE2-2913D8D2B1B7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A01771-415C-4D58-94BA-DAD627992AC4}">
      <dgm:prSet phldrT="[Texto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s-CO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Logros e Impactos</a:t>
          </a:r>
        </a:p>
        <a:p>
          <a:r>
            <a:rPr lang="es-CO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(Resultados)</a:t>
          </a:r>
        </a:p>
      </dgm:t>
    </dgm:pt>
    <dgm:pt modelId="{5BE99AA6-5452-4FD7-87FC-8CADCAD0FDD2}" type="parTrans" cxnId="{50568496-7D25-41EB-B80E-A4A850F6BED8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55BA5C-AE89-4530-A090-2F7B907C6BE7}" type="sibTrans" cxnId="{50568496-7D25-41EB-B80E-A4A850F6BED8}">
      <dgm:prSet/>
      <dgm:spPr/>
      <dgm:t>
        <a:bodyPr/>
        <a:lstStyle/>
        <a:p>
          <a:endParaRPr lang="es-CO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8CB00-42F8-443B-9AFF-244EAAEE8D27}" type="pres">
      <dgm:prSet presAssocID="{5B455F28-88FB-4C9B-BF61-788777DB6FDC}" presName="Name0" presStyleCnt="0">
        <dgm:presLayoutVars>
          <dgm:dir/>
          <dgm:resizeHandles val="exact"/>
        </dgm:presLayoutVars>
      </dgm:prSet>
      <dgm:spPr/>
    </dgm:pt>
    <dgm:pt modelId="{B7197EB6-B462-418C-901F-3E98F30B689D}" type="pres">
      <dgm:prSet presAssocID="{5B455F28-88FB-4C9B-BF61-788777DB6FDC}" presName="vNodes" presStyleCnt="0"/>
      <dgm:spPr/>
    </dgm:pt>
    <dgm:pt modelId="{B7C2B035-78FD-4027-BCDD-8F5E41D9AB1B}" type="pres">
      <dgm:prSet presAssocID="{76BF9119-94E8-4D4A-96E6-26203E06AEB0}" presName="node" presStyleLbl="node1" presStyleIdx="0" presStyleCnt="3">
        <dgm:presLayoutVars>
          <dgm:bulletEnabled val="1"/>
        </dgm:presLayoutVars>
      </dgm:prSet>
      <dgm:spPr/>
    </dgm:pt>
    <dgm:pt modelId="{79F35B8B-190E-46DF-AD53-17BC0E987F51}" type="pres">
      <dgm:prSet presAssocID="{7522EF77-D18E-4E7C-9F0B-C513F423B2DA}" presName="spacerT" presStyleCnt="0"/>
      <dgm:spPr/>
    </dgm:pt>
    <dgm:pt modelId="{0F8FF19C-3EF7-44FC-9140-9F1E1C31E5B4}" type="pres">
      <dgm:prSet presAssocID="{7522EF77-D18E-4E7C-9F0B-C513F423B2DA}" presName="sibTrans" presStyleLbl="sibTrans2D1" presStyleIdx="0" presStyleCnt="2"/>
      <dgm:spPr/>
    </dgm:pt>
    <dgm:pt modelId="{6761923C-9701-4537-A73F-0B20A416F79A}" type="pres">
      <dgm:prSet presAssocID="{7522EF77-D18E-4E7C-9F0B-C513F423B2DA}" presName="spacerB" presStyleCnt="0"/>
      <dgm:spPr/>
    </dgm:pt>
    <dgm:pt modelId="{6AD8B342-70AF-4C92-81A5-93C2094092CF}" type="pres">
      <dgm:prSet presAssocID="{078AD4E4-6A42-4908-89CE-9594C659D448}" presName="node" presStyleLbl="node1" presStyleIdx="1" presStyleCnt="3" custScaleX="107372">
        <dgm:presLayoutVars>
          <dgm:bulletEnabled val="1"/>
        </dgm:presLayoutVars>
      </dgm:prSet>
      <dgm:spPr/>
    </dgm:pt>
    <dgm:pt modelId="{BF0357C4-D260-46A4-A31F-43558C0632C9}" type="pres">
      <dgm:prSet presAssocID="{5B455F28-88FB-4C9B-BF61-788777DB6FDC}" presName="sibTransLast" presStyleLbl="sibTrans2D1" presStyleIdx="1" presStyleCnt="2"/>
      <dgm:spPr/>
    </dgm:pt>
    <dgm:pt modelId="{4770C9D6-9066-4F38-A261-2F2AA35FF958}" type="pres">
      <dgm:prSet presAssocID="{5B455F28-88FB-4C9B-BF61-788777DB6FDC}" presName="connectorText" presStyleLbl="sibTrans2D1" presStyleIdx="1" presStyleCnt="2"/>
      <dgm:spPr/>
    </dgm:pt>
    <dgm:pt modelId="{7531B700-6B7E-4EC5-9863-A4D416D8EC63}" type="pres">
      <dgm:prSet presAssocID="{5B455F28-88FB-4C9B-BF61-788777DB6FDC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2757A06B-074A-4A6C-A648-C36852286402}" type="presOf" srcId="{76BF9119-94E8-4D4A-96E6-26203E06AEB0}" destId="{B7C2B035-78FD-4027-BCDD-8F5E41D9AB1B}" srcOrd="0" destOrd="0" presId="urn:microsoft.com/office/officeart/2005/8/layout/equation2"/>
    <dgm:cxn modelId="{0A6CE26D-4BDB-4A23-90F2-25FEE187742D}" type="presOf" srcId="{078AD4E4-6A42-4908-89CE-9594C659D448}" destId="{6AD8B342-70AF-4C92-81A5-93C2094092CF}" srcOrd="0" destOrd="0" presId="urn:microsoft.com/office/officeart/2005/8/layout/equation2"/>
    <dgm:cxn modelId="{68815A57-762B-491D-BC46-36853A4FD395}" srcId="{5B455F28-88FB-4C9B-BF61-788777DB6FDC}" destId="{76BF9119-94E8-4D4A-96E6-26203E06AEB0}" srcOrd="0" destOrd="0" parTransId="{201EFB4B-A582-4E70-ABA8-BFDEB4999BA1}" sibTransId="{7522EF77-D18E-4E7C-9F0B-C513F423B2DA}"/>
    <dgm:cxn modelId="{0F46A459-AA41-49AA-931C-8D2B2428494F}" type="presOf" srcId="{4FBFFE6C-336A-4042-8B40-5703442CE76D}" destId="{4770C9D6-9066-4F38-A261-2F2AA35FF958}" srcOrd="1" destOrd="0" presId="urn:microsoft.com/office/officeart/2005/8/layout/equation2"/>
    <dgm:cxn modelId="{CD81728A-69C2-408E-A616-0503DA7F6596}" type="presOf" srcId="{4FBFFE6C-336A-4042-8B40-5703442CE76D}" destId="{BF0357C4-D260-46A4-A31F-43558C0632C9}" srcOrd="0" destOrd="0" presId="urn:microsoft.com/office/officeart/2005/8/layout/equation2"/>
    <dgm:cxn modelId="{50568496-7D25-41EB-B80E-A4A850F6BED8}" srcId="{5B455F28-88FB-4C9B-BF61-788777DB6FDC}" destId="{3FA01771-415C-4D58-94BA-DAD627992AC4}" srcOrd="2" destOrd="0" parTransId="{5BE99AA6-5452-4FD7-87FC-8CADCAD0FDD2}" sibTransId="{E555BA5C-AE89-4530-A090-2F7B907C6BE7}"/>
    <dgm:cxn modelId="{22D1FF97-C3F5-4E78-9FE2-2913D8D2B1B7}" srcId="{5B455F28-88FB-4C9B-BF61-788777DB6FDC}" destId="{078AD4E4-6A42-4908-89CE-9594C659D448}" srcOrd="1" destOrd="0" parTransId="{D982BD53-9F78-45CE-BF3B-B26EEC120FE5}" sibTransId="{4FBFFE6C-336A-4042-8B40-5703442CE76D}"/>
    <dgm:cxn modelId="{D4AD0CBB-160C-4CB5-837A-1A24A159101F}" type="presOf" srcId="{3FA01771-415C-4D58-94BA-DAD627992AC4}" destId="{7531B700-6B7E-4EC5-9863-A4D416D8EC63}" srcOrd="0" destOrd="0" presId="urn:microsoft.com/office/officeart/2005/8/layout/equation2"/>
    <dgm:cxn modelId="{991528E8-19FE-4B53-BD10-FC16BD03A8E5}" type="presOf" srcId="{5B455F28-88FB-4C9B-BF61-788777DB6FDC}" destId="{7DB8CB00-42F8-443B-9AFF-244EAAEE8D27}" srcOrd="0" destOrd="0" presId="urn:microsoft.com/office/officeart/2005/8/layout/equation2"/>
    <dgm:cxn modelId="{A608DCEC-51C1-45B6-A5DE-1097D561BB48}" type="presOf" srcId="{7522EF77-D18E-4E7C-9F0B-C513F423B2DA}" destId="{0F8FF19C-3EF7-44FC-9140-9F1E1C31E5B4}" srcOrd="0" destOrd="0" presId="urn:microsoft.com/office/officeart/2005/8/layout/equation2"/>
    <dgm:cxn modelId="{A606BED6-9A11-40AA-A4D9-F61E8304633F}" type="presParOf" srcId="{7DB8CB00-42F8-443B-9AFF-244EAAEE8D27}" destId="{B7197EB6-B462-418C-901F-3E98F30B689D}" srcOrd="0" destOrd="0" presId="urn:microsoft.com/office/officeart/2005/8/layout/equation2"/>
    <dgm:cxn modelId="{2B4D9D16-4028-4130-A775-C47CE0F15CB8}" type="presParOf" srcId="{B7197EB6-B462-418C-901F-3E98F30B689D}" destId="{B7C2B035-78FD-4027-BCDD-8F5E41D9AB1B}" srcOrd="0" destOrd="0" presId="urn:microsoft.com/office/officeart/2005/8/layout/equation2"/>
    <dgm:cxn modelId="{FEE4717F-6CF6-410E-889C-65B0F1B296BC}" type="presParOf" srcId="{B7197EB6-B462-418C-901F-3E98F30B689D}" destId="{79F35B8B-190E-46DF-AD53-17BC0E987F51}" srcOrd="1" destOrd="0" presId="urn:microsoft.com/office/officeart/2005/8/layout/equation2"/>
    <dgm:cxn modelId="{5852031E-3E15-4E19-8AA9-3E5FD717FFD5}" type="presParOf" srcId="{B7197EB6-B462-418C-901F-3E98F30B689D}" destId="{0F8FF19C-3EF7-44FC-9140-9F1E1C31E5B4}" srcOrd="2" destOrd="0" presId="urn:microsoft.com/office/officeart/2005/8/layout/equation2"/>
    <dgm:cxn modelId="{57FF81D9-A235-4631-9BBD-EEFEC994162C}" type="presParOf" srcId="{B7197EB6-B462-418C-901F-3E98F30B689D}" destId="{6761923C-9701-4537-A73F-0B20A416F79A}" srcOrd="3" destOrd="0" presId="urn:microsoft.com/office/officeart/2005/8/layout/equation2"/>
    <dgm:cxn modelId="{D9027B6F-FB19-4472-8C8F-DBB97860B4D1}" type="presParOf" srcId="{B7197EB6-B462-418C-901F-3E98F30B689D}" destId="{6AD8B342-70AF-4C92-81A5-93C2094092CF}" srcOrd="4" destOrd="0" presId="urn:microsoft.com/office/officeart/2005/8/layout/equation2"/>
    <dgm:cxn modelId="{9A3202F0-FDA2-4D28-B7E9-C8D77D22AF66}" type="presParOf" srcId="{7DB8CB00-42F8-443B-9AFF-244EAAEE8D27}" destId="{BF0357C4-D260-46A4-A31F-43558C0632C9}" srcOrd="1" destOrd="0" presId="urn:microsoft.com/office/officeart/2005/8/layout/equation2"/>
    <dgm:cxn modelId="{A9C84C72-D008-4CB9-ACC7-21C6FDB1F47F}" type="presParOf" srcId="{BF0357C4-D260-46A4-A31F-43558C0632C9}" destId="{4770C9D6-9066-4F38-A261-2F2AA35FF958}" srcOrd="0" destOrd="0" presId="urn:microsoft.com/office/officeart/2005/8/layout/equation2"/>
    <dgm:cxn modelId="{28E51A0F-68CB-46BE-915F-1CC2260A9775}" type="presParOf" srcId="{7DB8CB00-42F8-443B-9AFF-244EAAEE8D27}" destId="{7531B700-6B7E-4EC5-9863-A4D416D8EC6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45B8B8-12F1-4651-91CF-A599D7B6B875}" type="doc">
      <dgm:prSet loTypeId="urn:microsoft.com/office/officeart/2018/2/layout/IconCircleList" loCatId="icon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184591B-F7BF-440C-B703-11C69A138495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es-CO" sz="2400" b="1" dirty="0"/>
            <a:t>Documentales: </a:t>
          </a:r>
          <a:r>
            <a:rPr lang="es-CO" sz="2400" dirty="0"/>
            <a:t>Permiten identificar de forma exacta y precisa  información relacionada con aspectos de la dinámica institucional: proyecto educativo institucional; proyecto educativo del programa; las políticas, las normas y los reglamentos. I</a:t>
          </a:r>
          <a:r>
            <a:rPr lang="es-ES" sz="2400" dirty="0"/>
            <a:t>nformación suministrada por el MEN (SNIES, SPADIES y OLE, entre otros), MinCiencias (</a:t>
          </a:r>
          <a:r>
            <a:rPr lang="es-ES" sz="2400" dirty="0" err="1"/>
            <a:t>GrupLac</a:t>
          </a:r>
          <a:r>
            <a:rPr lang="es-ES" sz="2400" dirty="0"/>
            <a:t>, </a:t>
          </a:r>
          <a:r>
            <a:rPr lang="es-ES" sz="2400" dirty="0" err="1"/>
            <a:t>CvLac</a:t>
          </a:r>
          <a:r>
            <a:rPr lang="es-ES" sz="2400" dirty="0"/>
            <a:t> y Publindex), el ICFES (Saber Pro y T&amp;T), entre otros.</a:t>
          </a:r>
          <a:endParaRPr lang="en-US" sz="2400" dirty="0"/>
        </a:p>
      </dgm:t>
    </dgm:pt>
    <dgm:pt modelId="{36427432-5EE8-44F1-A756-9ABE5E26D843}" type="parTrans" cxnId="{AB68DDAB-B0FA-4C79-A10B-B5D12C01620A}">
      <dgm:prSet/>
      <dgm:spPr/>
      <dgm:t>
        <a:bodyPr/>
        <a:lstStyle/>
        <a:p>
          <a:endParaRPr lang="en-US"/>
        </a:p>
      </dgm:t>
    </dgm:pt>
    <dgm:pt modelId="{CD9185BD-7200-43A5-BCFD-1ECC495CD7D4}" type="sibTrans" cxnId="{AB68DDAB-B0FA-4C79-A10B-B5D12C0162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7005365-4AB6-481E-AB4C-5F22C9825E16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es-CO" sz="2400" b="1" dirty="0"/>
            <a:t>No documentales (Actores de los grupos de interés):</a:t>
          </a:r>
          <a:r>
            <a:rPr lang="es-CO" sz="2400" dirty="0"/>
            <a:t> Son los miembros de la comunidad académica y del sector externo, responsables y protagonistas de los hechos que son objeto de evaluación y quienes podrán identificar y expresar las fortalezas y debilidades. </a:t>
          </a:r>
          <a:endParaRPr lang="en-US" sz="2400" dirty="0"/>
        </a:p>
      </dgm:t>
    </dgm:pt>
    <dgm:pt modelId="{018D7DAB-B130-45BC-BFB4-89C818C7E600}" type="parTrans" cxnId="{213970CB-4CB6-43C4-A237-BA7CEE72772B}">
      <dgm:prSet/>
      <dgm:spPr/>
      <dgm:t>
        <a:bodyPr/>
        <a:lstStyle/>
        <a:p>
          <a:endParaRPr lang="en-US"/>
        </a:p>
      </dgm:t>
    </dgm:pt>
    <dgm:pt modelId="{0F075A44-ACEC-4F3F-9F21-1422667485B8}" type="sibTrans" cxnId="{213970CB-4CB6-43C4-A237-BA7CEE72772B}">
      <dgm:prSet/>
      <dgm:spPr/>
      <dgm:t>
        <a:bodyPr/>
        <a:lstStyle/>
        <a:p>
          <a:endParaRPr lang="en-US"/>
        </a:p>
      </dgm:t>
    </dgm:pt>
    <dgm:pt modelId="{8A156615-1D5A-4678-9186-56BBE0B8755F}" type="pres">
      <dgm:prSet presAssocID="{1345B8B8-12F1-4651-91CF-A599D7B6B875}" presName="root" presStyleCnt="0">
        <dgm:presLayoutVars>
          <dgm:dir/>
          <dgm:resizeHandles val="exact"/>
        </dgm:presLayoutVars>
      </dgm:prSet>
      <dgm:spPr/>
    </dgm:pt>
    <dgm:pt modelId="{5430DC18-7A72-4920-8D9D-56AF4C5CCF01}" type="pres">
      <dgm:prSet presAssocID="{1345B8B8-12F1-4651-91CF-A599D7B6B875}" presName="container" presStyleCnt="0">
        <dgm:presLayoutVars>
          <dgm:dir/>
          <dgm:resizeHandles val="exact"/>
        </dgm:presLayoutVars>
      </dgm:prSet>
      <dgm:spPr/>
    </dgm:pt>
    <dgm:pt modelId="{40C7AAE7-0D86-4A86-B5A6-AA747D3B0209}" type="pres">
      <dgm:prSet presAssocID="{6184591B-F7BF-440C-B703-11C69A138495}" presName="compNode" presStyleCnt="0"/>
      <dgm:spPr/>
    </dgm:pt>
    <dgm:pt modelId="{103FE792-6E8D-4BEE-9B1B-952F68A82A1D}" type="pres">
      <dgm:prSet presAssocID="{6184591B-F7BF-440C-B703-11C69A138495}" presName="iconBgRect" presStyleLbl="bgShp" presStyleIdx="0" presStyleCnt="2" custLinFactNeighborX="-11181"/>
      <dgm:spPr/>
    </dgm:pt>
    <dgm:pt modelId="{4D01FC73-A2F2-4705-B865-D229D18C0ECD}" type="pres">
      <dgm:prSet presAssocID="{6184591B-F7BF-440C-B703-11C69A138495}" presName="iconRect" presStyleLbl="node1" presStyleIdx="0" presStyleCnt="2" custLinFactNeighborX="-19797" custLinFactNeighborY="-196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CB7ADA15-6E3B-4FA5-8162-EFDEB9B16C44}" type="pres">
      <dgm:prSet presAssocID="{6184591B-F7BF-440C-B703-11C69A138495}" presName="spaceRect" presStyleCnt="0"/>
      <dgm:spPr/>
    </dgm:pt>
    <dgm:pt modelId="{8E21AB4F-263E-40B2-B453-E12C55781EC7}" type="pres">
      <dgm:prSet presAssocID="{6184591B-F7BF-440C-B703-11C69A138495}" presName="textRect" presStyleLbl="revTx" presStyleIdx="0" presStyleCnt="2" custScaleX="155749" custLinFactNeighborX="10412" custLinFactNeighborY="-32296">
        <dgm:presLayoutVars>
          <dgm:chMax val="1"/>
          <dgm:chPref val="1"/>
        </dgm:presLayoutVars>
      </dgm:prSet>
      <dgm:spPr/>
    </dgm:pt>
    <dgm:pt modelId="{F525F086-C95E-48D2-93F5-A2AAD1AFE874}" type="pres">
      <dgm:prSet presAssocID="{CD9185BD-7200-43A5-BCFD-1ECC495CD7D4}" presName="sibTrans" presStyleLbl="sibTrans2D1" presStyleIdx="0" presStyleCnt="0"/>
      <dgm:spPr/>
    </dgm:pt>
    <dgm:pt modelId="{C3DBB3AC-9998-4FFE-9891-FF188485A2C3}" type="pres">
      <dgm:prSet presAssocID="{97005365-4AB6-481E-AB4C-5F22C9825E16}" presName="compNode" presStyleCnt="0"/>
      <dgm:spPr/>
    </dgm:pt>
    <dgm:pt modelId="{0CAB70AD-5BB6-47C4-BBF6-C989EE6EFB59}" type="pres">
      <dgm:prSet presAssocID="{97005365-4AB6-481E-AB4C-5F22C9825E16}" presName="iconBgRect" presStyleLbl="bgShp" presStyleIdx="1" presStyleCnt="2" custLinFactNeighborX="-5532"/>
      <dgm:spPr/>
    </dgm:pt>
    <dgm:pt modelId="{6A3A086E-9FD8-4A15-A00A-4E3D38D8E4C3}" type="pres">
      <dgm:prSet presAssocID="{97005365-4AB6-481E-AB4C-5F22C9825E1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uarios"/>
        </a:ext>
      </dgm:extLst>
    </dgm:pt>
    <dgm:pt modelId="{252FB070-BF71-42E1-AC92-6FCB5C915EB7}" type="pres">
      <dgm:prSet presAssocID="{97005365-4AB6-481E-AB4C-5F22C9825E16}" presName="spaceRect" presStyleCnt="0"/>
      <dgm:spPr/>
    </dgm:pt>
    <dgm:pt modelId="{4FC71AA0-DE5E-4563-9D48-540E25DE9081}" type="pres">
      <dgm:prSet presAssocID="{97005365-4AB6-481E-AB4C-5F22C9825E16}" presName="textRect" presStyleLbl="revTx" presStyleIdx="1" presStyleCnt="2" custLinFactNeighborX="-3094" custLinFactNeighborY="-44638">
        <dgm:presLayoutVars>
          <dgm:chMax val="1"/>
          <dgm:chPref val="1"/>
        </dgm:presLayoutVars>
      </dgm:prSet>
      <dgm:spPr/>
    </dgm:pt>
  </dgm:ptLst>
  <dgm:cxnLst>
    <dgm:cxn modelId="{50BC5855-6435-4392-BF6D-2F40BEB5B747}" type="presOf" srcId="{1345B8B8-12F1-4651-91CF-A599D7B6B875}" destId="{8A156615-1D5A-4678-9186-56BBE0B8755F}" srcOrd="0" destOrd="0" presId="urn:microsoft.com/office/officeart/2018/2/layout/IconCircleList"/>
    <dgm:cxn modelId="{6A4A2F8B-B98C-4A32-A2D3-BA4CB73BDCB0}" type="presOf" srcId="{6184591B-F7BF-440C-B703-11C69A138495}" destId="{8E21AB4F-263E-40B2-B453-E12C55781EC7}" srcOrd="0" destOrd="0" presId="urn:microsoft.com/office/officeart/2018/2/layout/IconCircleList"/>
    <dgm:cxn modelId="{AB68DDAB-B0FA-4C79-A10B-B5D12C01620A}" srcId="{1345B8B8-12F1-4651-91CF-A599D7B6B875}" destId="{6184591B-F7BF-440C-B703-11C69A138495}" srcOrd="0" destOrd="0" parTransId="{36427432-5EE8-44F1-A756-9ABE5E26D843}" sibTransId="{CD9185BD-7200-43A5-BCFD-1ECC495CD7D4}"/>
    <dgm:cxn modelId="{97757BB7-2823-48C0-999A-524C015276CB}" type="presOf" srcId="{97005365-4AB6-481E-AB4C-5F22C9825E16}" destId="{4FC71AA0-DE5E-4563-9D48-540E25DE9081}" srcOrd="0" destOrd="0" presId="urn:microsoft.com/office/officeart/2018/2/layout/IconCircleList"/>
    <dgm:cxn modelId="{213970CB-4CB6-43C4-A237-BA7CEE72772B}" srcId="{1345B8B8-12F1-4651-91CF-A599D7B6B875}" destId="{97005365-4AB6-481E-AB4C-5F22C9825E16}" srcOrd="1" destOrd="0" parTransId="{018D7DAB-B130-45BC-BFB4-89C818C7E600}" sibTransId="{0F075A44-ACEC-4F3F-9F21-1422667485B8}"/>
    <dgm:cxn modelId="{159FF3D4-69B8-4E46-8DC0-7BC3114CB312}" type="presOf" srcId="{CD9185BD-7200-43A5-BCFD-1ECC495CD7D4}" destId="{F525F086-C95E-48D2-93F5-A2AAD1AFE874}" srcOrd="0" destOrd="0" presId="urn:microsoft.com/office/officeart/2018/2/layout/IconCircleList"/>
    <dgm:cxn modelId="{FAFF6358-9752-4601-82EF-7B53D463F6C9}" type="presParOf" srcId="{8A156615-1D5A-4678-9186-56BBE0B8755F}" destId="{5430DC18-7A72-4920-8D9D-56AF4C5CCF01}" srcOrd="0" destOrd="0" presId="urn:microsoft.com/office/officeart/2018/2/layout/IconCircleList"/>
    <dgm:cxn modelId="{314BA439-B96B-4C71-8BF7-A7337252A10D}" type="presParOf" srcId="{5430DC18-7A72-4920-8D9D-56AF4C5CCF01}" destId="{40C7AAE7-0D86-4A86-B5A6-AA747D3B0209}" srcOrd="0" destOrd="0" presId="urn:microsoft.com/office/officeart/2018/2/layout/IconCircleList"/>
    <dgm:cxn modelId="{ACC0854B-65EE-4D51-BBF2-B18D4F09AB23}" type="presParOf" srcId="{40C7AAE7-0D86-4A86-B5A6-AA747D3B0209}" destId="{103FE792-6E8D-4BEE-9B1B-952F68A82A1D}" srcOrd="0" destOrd="0" presId="urn:microsoft.com/office/officeart/2018/2/layout/IconCircleList"/>
    <dgm:cxn modelId="{0D9D26F6-B167-4AF8-8893-FBB47C5330A1}" type="presParOf" srcId="{40C7AAE7-0D86-4A86-B5A6-AA747D3B0209}" destId="{4D01FC73-A2F2-4705-B865-D229D18C0ECD}" srcOrd="1" destOrd="0" presId="urn:microsoft.com/office/officeart/2018/2/layout/IconCircleList"/>
    <dgm:cxn modelId="{9DB88C84-EE2B-40A2-B8F3-F4180C1F1BAD}" type="presParOf" srcId="{40C7AAE7-0D86-4A86-B5A6-AA747D3B0209}" destId="{CB7ADA15-6E3B-4FA5-8162-EFDEB9B16C44}" srcOrd="2" destOrd="0" presId="urn:microsoft.com/office/officeart/2018/2/layout/IconCircleList"/>
    <dgm:cxn modelId="{54D1E987-CD68-4C45-A23F-D469A5424998}" type="presParOf" srcId="{40C7AAE7-0D86-4A86-B5A6-AA747D3B0209}" destId="{8E21AB4F-263E-40B2-B453-E12C55781EC7}" srcOrd="3" destOrd="0" presId="urn:microsoft.com/office/officeart/2018/2/layout/IconCircleList"/>
    <dgm:cxn modelId="{AB7B94F7-42B7-411A-A497-22A8E2B6FBE6}" type="presParOf" srcId="{5430DC18-7A72-4920-8D9D-56AF4C5CCF01}" destId="{F525F086-C95E-48D2-93F5-A2AAD1AFE874}" srcOrd="1" destOrd="0" presId="urn:microsoft.com/office/officeart/2018/2/layout/IconCircleList"/>
    <dgm:cxn modelId="{E7B69337-5B54-4820-8250-04C337FBFF2B}" type="presParOf" srcId="{5430DC18-7A72-4920-8D9D-56AF4C5CCF01}" destId="{C3DBB3AC-9998-4FFE-9891-FF188485A2C3}" srcOrd="2" destOrd="0" presId="urn:microsoft.com/office/officeart/2018/2/layout/IconCircleList"/>
    <dgm:cxn modelId="{18E0BA12-98CF-457A-A4EF-3A1EB958AA5A}" type="presParOf" srcId="{C3DBB3AC-9998-4FFE-9891-FF188485A2C3}" destId="{0CAB70AD-5BB6-47C4-BBF6-C989EE6EFB59}" srcOrd="0" destOrd="0" presId="urn:microsoft.com/office/officeart/2018/2/layout/IconCircleList"/>
    <dgm:cxn modelId="{F0C1F483-CDA5-4917-8E5D-FCBFF2ACD1F6}" type="presParOf" srcId="{C3DBB3AC-9998-4FFE-9891-FF188485A2C3}" destId="{6A3A086E-9FD8-4A15-A00A-4E3D38D8E4C3}" srcOrd="1" destOrd="0" presId="urn:microsoft.com/office/officeart/2018/2/layout/IconCircleList"/>
    <dgm:cxn modelId="{EC3D2F02-DCE3-4E12-B3B7-CDCBE573838E}" type="presParOf" srcId="{C3DBB3AC-9998-4FFE-9891-FF188485A2C3}" destId="{252FB070-BF71-42E1-AC92-6FCB5C915EB7}" srcOrd="2" destOrd="0" presId="urn:microsoft.com/office/officeart/2018/2/layout/IconCircleList"/>
    <dgm:cxn modelId="{5D9606C3-F0A9-40D7-B52D-2A37E34A7A50}" type="presParOf" srcId="{C3DBB3AC-9998-4FFE-9891-FF188485A2C3}" destId="{4FC71AA0-DE5E-4563-9D48-540E25DE9081}" srcOrd="3" destOrd="0" presId="urn:microsoft.com/office/officeart/2018/2/layout/IconCircleList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6284E9-0EC1-4D82-BE2F-0323E99CD9BE}" type="doc">
      <dgm:prSet loTypeId="urn:microsoft.com/office/officeart/2018/2/layout/IconVerticalSolidList" loCatId="icon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676F4D1-B5B9-445E-A814-97E6516A1B2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400">
              <a:latin typeface="Times New Roman" panose="02020603050405020304" pitchFamily="18" charset="0"/>
              <a:cs typeface="Times New Roman" panose="02020603050405020304" pitchFamily="18" charset="0"/>
            </a:rPr>
            <a:t>Juicio de característica: emitir un juicio coherente con el nivel de cumplimiento de los aspectos y de la respectiva característica.</a:t>
          </a:r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5E94B4-CFB1-48F0-B2DD-53D1C93A176A}" type="parTrans" cxnId="{637A22F7-F2E7-4BEB-8F44-58345D9A27F1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83871B-35D8-461A-8AD7-CB75E04B99E3}" type="sibTrans" cxnId="{637A22F7-F2E7-4BEB-8F44-58345D9A27F1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E8EA87-C61D-48F7-AF10-4CC95E085C7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400">
              <a:latin typeface="Times New Roman" panose="02020603050405020304" pitchFamily="18" charset="0"/>
              <a:cs typeface="Times New Roman" panose="02020603050405020304" pitchFamily="18" charset="0"/>
            </a:rPr>
            <a:t>Juicio de factor: emitir un juicio coherente con el nivel de cumplimiento de las características y del respectivo factor, procurando no transcribir lo mencionado en las características.</a:t>
          </a:r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9CE888-3F6D-4209-A975-A04F12EE819F}" type="parTrans" cxnId="{41D148C8-FB7B-4AEE-98B0-B5FE770E0FD9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EBDD86-2908-4492-8C27-10651C39A02B}" type="sibTrans" cxnId="{41D148C8-FB7B-4AEE-98B0-B5FE770E0FD9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23A786-D286-4FD0-8D63-84E274BABC9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CO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Juicio global del programa: emitir un juicio coherente con el nivel de cumplimiento de las características y de  los factores; es fundamentalmente cualitativo.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24CBDD-D870-4DDF-8C31-4B54982A994B}" type="parTrans" cxnId="{524D8B30-CCEF-4E3D-AFE5-95BF76BE1A7B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BA7E0B-8402-43D6-A888-203D5776ECCC}" type="sibTrans" cxnId="{524D8B30-CCEF-4E3D-AFE5-95BF76BE1A7B}">
      <dgm:prSet/>
      <dgm:spPr/>
      <dgm:t>
        <a:bodyPr/>
        <a:lstStyle/>
        <a:p>
          <a:pPr algn="just"/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CA0BB4-A5D6-4227-9065-136B872130DD}" type="pres">
      <dgm:prSet presAssocID="{046284E9-0EC1-4D82-BE2F-0323E99CD9BE}" presName="root" presStyleCnt="0">
        <dgm:presLayoutVars>
          <dgm:dir/>
          <dgm:resizeHandles val="exact"/>
        </dgm:presLayoutVars>
      </dgm:prSet>
      <dgm:spPr/>
    </dgm:pt>
    <dgm:pt modelId="{837AA365-DD2B-435F-9A81-39E8992469F4}" type="pres">
      <dgm:prSet presAssocID="{4676F4D1-B5B9-445E-A814-97E6516A1B21}" presName="compNode" presStyleCnt="0"/>
      <dgm:spPr/>
    </dgm:pt>
    <dgm:pt modelId="{AA0DB92B-C499-49D6-9C45-1B9BE235DD52}" type="pres">
      <dgm:prSet presAssocID="{4676F4D1-B5B9-445E-A814-97E6516A1B21}" presName="bgRect" presStyleLbl="bgShp" presStyleIdx="0" presStyleCnt="3"/>
      <dgm:spPr/>
    </dgm:pt>
    <dgm:pt modelId="{849E792F-DC04-4E55-9206-183B5F01615B}" type="pres">
      <dgm:prSet presAssocID="{4676F4D1-B5B9-445E-A814-97E6516A1B2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403D74C6-7FF4-43A8-B038-A1609E69AD91}" type="pres">
      <dgm:prSet presAssocID="{4676F4D1-B5B9-445E-A814-97E6516A1B21}" presName="spaceRect" presStyleCnt="0"/>
      <dgm:spPr/>
    </dgm:pt>
    <dgm:pt modelId="{A8B2066A-E32A-4245-AEB6-2D113364A946}" type="pres">
      <dgm:prSet presAssocID="{4676F4D1-B5B9-445E-A814-97E6516A1B21}" presName="parTx" presStyleLbl="revTx" presStyleIdx="0" presStyleCnt="3">
        <dgm:presLayoutVars>
          <dgm:chMax val="0"/>
          <dgm:chPref val="0"/>
        </dgm:presLayoutVars>
      </dgm:prSet>
      <dgm:spPr/>
    </dgm:pt>
    <dgm:pt modelId="{9BAA7C51-0F92-4595-BD50-65C3EA734EE2}" type="pres">
      <dgm:prSet presAssocID="{A883871B-35D8-461A-8AD7-CB75E04B99E3}" presName="sibTrans" presStyleCnt="0"/>
      <dgm:spPr/>
    </dgm:pt>
    <dgm:pt modelId="{34C4D7E3-E358-4CD4-BB22-56B811CA26E9}" type="pres">
      <dgm:prSet presAssocID="{F8E8EA87-C61D-48F7-AF10-4CC95E085C75}" presName="compNode" presStyleCnt="0"/>
      <dgm:spPr/>
    </dgm:pt>
    <dgm:pt modelId="{12CFE4BD-45BD-47A4-A8F8-A17850C8134E}" type="pres">
      <dgm:prSet presAssocID="{F8E8EA87-C61D-48F7-AF10-4CC95E085C75}" presName="bgRect" presStyleLbl="bgShp" presStyleIdx="1" presStyleCnt="3"/>
      <dgm:spPr/>
    </dgm:pt>
    <dgm:pt modelId="{4D5915CE-0952-4500-AC73-F2A7F832555C}" type="pres">
      <dgm:prSet presAssocID="{F8E8EA87-C61D-48F7-AF10-4CC95E085C7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2FF47E99-1E19-4F0C-A113-A360760635F5}" type="pres">
      <dgm:prSet presAssocID="{F8E8EA87-C61D-48F7-AF10-4CC95E085C75}" presName="spaceRect" presStyleCnt="0"/>
      <dgm:spPr/>
    </dgm:pt>
    <dgm:pt modelId="{FDEFBE59-2D0B-45A9-A7BE-137A95CD24C7}" type="pres">
      <dgm:prSet presAssocID="{F8E8EA87-C61D-48F7-AF10-4CC95E085C75}" presName="parTx" presStyleLbl="revTx" presStyleIdx="1" presStyleCnt="3">
        <dgm:presLayoutVars>
          <dgm:chMax val="0"/>
          <dgm:chPref val="0"/>
        </dgm:presLayoutVars>
      </dgm:prSet>
      <dgm:spPr/>
    </dgm:pt>
    <dgm:pt modelId="{7FAB5F38-3FDF-40AA-8DC3-3E0E4D3924EA}" type="pres">
      <dgm:prSet presAssocID="{6DEBDD86-2908-4492-8C27-10651C39A02B}" presName="sibTrans" presStyleCnt="0"/>
      <dgm:spPr/>
    </dgm:pt>
    <dgm:pt modelId="{B54B9471-9091-40D2-8FC9-66B9AB30E079}" type="pres">
      <dgm:prSet presAssocID="{4423A786-D286-4FD0-8D63-84E274BABC9D}" presName="compNode" presStyleCnt="0"/>
      <dgm:spPr/>
    </dgm:pt>
    <dgm:pt modelId="{2E1096E1-A176-4681-B0D7-E6B2ADFDB14B}" type="pres">
      <dgm:prSet presAssocID="{4423A786-D286-4FD0-8D63-84E274BABC9D}" presName="bgRect" presStyleLbl="bgShp" presStyleIdx="2" presStyleCnt="3"/>
      <dgm:spPr/>
    </dgm:pt>
    <dgm:pt modelId="{0A357900-E2A9-4934-BB3D-7B322A60D458}" type="pres">
      <dgm:prSet presAssocID="{4423A786-D286-4FD0-8D63-84E274BABC9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E16F4FD6-E4F2-47E1-B4FA-85BDB5D69AF9}" type="pres">
      <dgm:prSet presAssocID="{4423A786-D286-4FD0-8D63-84E274BABC9D}" presName="spaceRect" presStyleCnt="0"/>
      <dgm:spPr/>
    </dgm:pt>
    <dgm:pt modelId="{D7E1EBE4-010F-416D-9FB9-FC70EF42C4A8}" type="pres">
      <dgm:prSet presAssocID="{4423A786-D286-4FD0-8D63-84E274BABC9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24D8B30-CCEF-4E3D-AFE5-95BF76BE1A7B}" srcId="{046284E9-0EC1-4D82-BE2F-0323E99CD9BE}" destId="{4423A786-D286-4FD0-8D63-84E274BABC9D}" srcOrd="2" destOrd="0" parTransId="{B224CBDD-D870-4DDF-8C31-4B54982A994B}" sibTransId="{D1BA7E0B-8402-43D6-A888-203D5776ECCC}"/>
    <dgm:cxn modelId="{429ADF42-ED5B-4A02-97BD-52AAEF27E270}" type="presOf" srcId="{046284E9-0EC1-4D82-BE2F-0323E99CD9BE}" destId="{D3CA0BB4-A5D6-4227-9065-136B872130DD}" srcOrd="0" destOrd="0" presId="urn:microsoft.com/office/officeart/2018/2/layout/IconVerticalSolidList"/>
    <dgm:cxn modelId="{93BB8A6A-CA87-484A-B0ED-1F8053D9A43B}" type="presOf" srcId="{4423A786-D286-4FD0-8D63-84E274BABC9D}" destId="{D7E1EBE4-010F-416D-9FB9-FC70EF42C4A8}" srcOrd="0" destOrd="0" presId="urn:microsoft.com/office/officeart/2018/2/layout/IconVerticalSolidList"/>
    <dgm:cxn modelId="{10357F7D-FD36-4358-984C-BEFCFFE02646}" type="presOf" srcId="{F8E8EA87-C61D-48F7-AF10-4CC95E085C75}" destId="{FDEFBE59-2D0B-45A9-A7BE-137A95CD24C7}" srcOrd="0" destOrd="0" presId="urn:microsoft.com/office/officeart/2018/2/layout/IconVerticalSolidList"/>
    <dgm:cxn modelId="{47CE27B2-09BF-4040-B0A7-2BC30A4DEC88}" type="presOf" srcId="{4676F4D1-B5B9-445E-A814-97E6516A1B21}" destId="{A8B2066A-E32A-4245-AEB6-2D113364A946}" srcOrd="0" destOrd="0" presId="urn:microsoft.com/office/officeart/2018/2/layout/IconVerticalSolidList"/>
    <dgm:cxn modelId="{41D148C8-FB7B-4AEE-98B0-B5FE770E0FD9}" srcId="{046284E9-0EC1-4D82-BE2F-0323E99CD9BE}" destId="{F8E8EA87-C61D-48F7-AF10-4CC95E085C75}" srcOrd="1" destOrd="0" parTransId="{939CE888-3F6D-4209-A975-A04F12EE819F}" sibTransId="{6DEBDD86-2908-4492-8C27-10651C39A02B}"/>
    <dgm:cxn modelId="{637A22F7-F2E7-4BEB-8F44-58345D9A27F1}" srcId="{046284E9-0EC1-4D82-BE2F-0323E99CD9BE}" destId="{4676F4D1-B5B9-445E-A814-97E6516A1B21}" srcOrd="0" destOrd="0" parTransId="{BA5E94B4-CFB1-48F0-B2DD-53D1C93A176A}" sibTransId="{A883871B-35D8-461A-8AD7-CB75E04B99E3}"/>
    <dgm:cxn modelId="{50CF6781-4D35-48CC-A343-B390713E1729}" type="presParOf" srcId="{D3CA0BB4-A5D6-4227-9065-136B872130DD}" destId="{837AA365-DD2B-435F-9A81-39E8992469F4}" srcOrd="0" destOrd="0" presId="urn:microsoft.com/office/officeart/2018/2/layout/IconVerticalSolidList"/>
    <dgm:cxn modelId="{74AAC658-8F5A-45A2-9F64-B5FBFA724AF0}" type="presParOf" srcId="{837AA365-DD2B-435F-9A81-39E8992469F4}" destId="{AA0DB92B-C499-49D6-9C45-1B9BE235DD52}" srcOrd="0" destOrd="0" presId="urn:microsoft.com/office/officeart/2018/2/layout/IconVerticalSolidList"/>
    <dgm:cxn modelId="{90487C8C-7C51-4717-A652-FEC77CF6A4AC}" type="presParOf" srcId="{837AA365-DD2B-435F-9A81-39E8992469F4}" destId="{849E792F-DC04-4E55-9206-183B5F01615B}" srcOrd="1" destOrd="0" presId="urn:microsoft.com/office/officeart/2018/2/layout/IconVerticalSolidList"/>
    <dgm:cxn modelId="{87ED1729-5C43-4909-89B7-85E79FFFC323}" type="presParOf" srcId="{837AA365-DD2B-435F-9A81-39E8992469F4}" destId="{403D74C6-7FF4-43A8-B038-A1609E69AD91}" srcOrd="2" destOrd="0" presId="urn:microsoft.com/office/officeart/2018/2/layout/IconVerticalSolidList"/>
    <dgm:cxn modelId="{DF348917-7D96-46D5-AB31-FC7A775EBE44}" type="presParOf" srcId="{837AA365-DD2B-435F-9A81-39E8992469F4}" destId="{A8B2066A-E32A-4245-AEB6-2D113364A946}" srcOrd="3" destOrd="0" presId="urn:microsoft.com/office/officeart/2018/2/layout/IconVerticalSolidList"/>
    <dgm:cxn modelId="{7DAC7F81-3219-4038-A303-067027F341FE}" type="presParOf" srcId="{D3CA0BB4-A5D6-4227-9065-136B872130DD}" destId="{9BAA7C51-0F92-4595-BD50-65C3EA734EE2}" srcOrd="1" destOrd="0" presId="urn:microsoft.com/office/officeart/2018/2/layout/IconVerticalSolidList"/>
    <dgm:cxn modelId="{BA5B7C26-9064-4232-8EA8-907CDCEFC4A1}" type="presParOf" srcId="{D3CA0BB4-A5D6-4227-9065-136B872130DD}" destId="{34C4D7E3-E358-4CD4-BB22-56B811CA26E9}" srcOrd="2" destOrd="0" presId="urn:microsoft.com/office/officeart/2018/2/layout/IconVerticalSolidList"/>
    <dgm:cxn modelId="{32950EDC-8CEC-413D-8CB5-251B48BF77B5}" type="presParOf" srcId="{34C4D7E3-E358-4CD4-BB22-56B811CA26E9}" destId="{12CFE4BD-45BD-47A4-A8F8-A17850C8134E}" srcOrd="0" destOrd="0" presId="urn:microsoft.com/office/officeart/2018/2/layout/IconVerticalSolidList"/>
    <dgm:cxn modelId="{F5EFF929-4EE9-4FE3-9D6B-D56296586A15}" type="presParOf" srcId="{34C4D7E3-E358-4CD4-BB22-56B811CA26E9}" destId="{4D5915CE-0952-4500-AC73-F2A7F832555C}" srcOrd="1" destOrd="0" presId="urn:microsoft.com/office/officeart/2018/2/layout/IconVerticalSolidList"/>
    <dgm:cxn modelId="{715C1521-3CB2-47B1-B9B2-F7910886D539}" type="presParOf" srcId="{34C4D7E3-E358-4CD4-BB22-56B811CA26E9}" destId="{2FF47E99-1E19-4F0C-A113-A360760635F5}" srcOrd="2" destOrd="0" presId="urn:microsoft.com/office/officeart/2018/2/layout/IconVerticalSolidList"/>
    <dgm:cxn modelId="{010AF06B-FD2D-4008-9602-A23F88CA3823}" type="presParOf" srcId="{34C4D7E3-E358-4CD4-BB22-56B811CA26E9}" destId="{FDEFBE59-2D0B-45A9-A7BE-137A95CD24C7}" srcOrd="3" destOrd="0" presId="urn:microsoft.com/office/officeart/2018/2/layout/IconVerticalSolidList"/>
    <dgm:cxn modelId="{D563EFEE-3815-4D49-AA14-80A3D7B71C64}" type="presParOf" srcId="{D3CA0BB4-A5D6-4227-9065-136B872130DD}" destId="{7FAB5F38-3FDF-40AA-8DC3-3E0E4D3924EA}" srcOrd="3" destOrd="0" presId="urn:microsoft.com/office/officeart/2018/2/layout/IconVerticalSolidList"/>
    <dgm:cxn modelId="{1E892D08-2E4A-4A2C-A2C6-00F66ED06A4A}" type="presParOf" srcId="{D3CA0BB4-A5D6-4227-9065-136B872130DD}" destId="{B54B9471-9091-40D2-8FC9-66B9AB30E079}" srcOrd="4" destOrd="0" presId="urn:microsoft.com/office/officeart/2018/2/layout/IconVerticalSolidList"/>
    <dgm:cxn modelId="{BD4AB05D-324A-4008-ABF8-3711FD6D4CD5}" type="presParOf" srcId="{B54B9471-9091-40D2-8FC9-66B9AB30E079}" destId="{2E1096E1-A176-4681-B0D7-E6B2ADFDB14B}" srcOrd="0" destOrd="0" presId="urn:microsoft.com/office/officeart/2018/2/layout/IconVerticalSolidList"/>
    <dgm:cxn modelId="{85753AD6-B7C0-412B-AF1A-7C9AC337B93D}" type="presParOf" srcId="{B54B9471-9091-40D2-8FC9-66B9AB30E079}" destId="{0A357900-E2A9-4934-BB3D-7B322A60D458}" srcOrd="1" destOrd="0" presId="urn:microsoft.com/office/officeart/2018/2/layout/IconVerticalSolidList"/>
    <dgm:cxn modelId="{BEBA8663-439E-4686-8AE4-6D167E73A4BF}" type="presParOf" srcId="{B54B9471-9091-40D2-8FC9-66B9AB30E079}" destId="{E16F4FD6-E4F2-47E1-B4FA-85BDB5D69AF9}" srcOrd="2" destOrd="0" presId="urn:microsoft.com/office/officeart/2018/2/layout/IconVerticalSolidList"/>
    <dgm:cxn modelId="{E47A3E05-86CC-48EC-9D27-18D6862DDE87}" type="presParOf" srcId="{B54B9471-9091-40D2-8FC9-66B9AB30E079}" destId="{D7E1EBE4-010F-416D-9FB9-FC70EF42C4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26B290-951D-4A9A-AC49-67EA861B53DE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96A4A9F-80AE-43F5-9B82-BAE0E7CB59BA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es-CO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La  radicación de la solicitud de renovación de acreditación ante el CNA (informe de Autoevaluación, anexos y cuadros maestros) se debe presentar en un término </a:t>
          </a:r>
          <a:r>
            <a:rPr lang="es-CO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máximo de 13 meses antes de la expiración de la acreditación vigente </a:t>
          </a:r>
          <a:r>
            <a:rPr lang="es-CO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(pregrado a través del aplicativo SACES-CNA, posgrado en físico).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73ED46-B1BE-44DA-ADF6-B1BE7AA8CB3D}" type="parTrans" cxnId="{963C787B-B495-4703-B393-BB421AD549B2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6AF213-AC26-4A7A-83E8-06C240867785}" type="sibTrans" cxnId="{963C787B-B495-4703-B393-BB421AD549B2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5A3B7-D182-4BB9-829E-77716AF6B61F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es-CO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Para acreditaciones nuevas, no hay tiempo definido; sin embargo, una vez se realice la apertura del caso en la plataforma SACES-CNA, se dispone de dos meses  para cargar la información de la autoevaluación.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085388-3636-47B0-A927-73B03A19ECF8}" type="parTrans" cxnId="{012C29F9-6B88-4610-A966-8BB546D6254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87C58-5BE1-458F-BED9-EB96C3D3450D}" type="sibTrans" cxnId="{012C29F9-6B88-4610-A966-8BB546D6254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568198-846C-49E6-B566-BAAA3BE5AEA1}" type="pres">
      <dgm:prSet presAssocID="{CC26B290-951D-4A9A-AC49-67EA861B53DE}" presName="root" presStyleCnt="0">
        <dgm:presLayoutVars>
          <dgm:dir/>
          <dgm:resizeHandles val="exact"/>
        </dgm:presLayoutVars>
      </dgm:prSet>
      <dgm:spPr/>
    </dgm:pt>
    <dgm:pt modelId="{85CBF21E-F27C-4EDC-8F86-7A255505E2DF}" type="pres">
      <dgm:prSet presAssocID="{E96A4A9F-80AE-43F5-9B82-BAE0E7CB59BA}" presName="compNode" presStyleCnt="0"/>
      <dgm:spPr/>
    </dgm:pt>
    <dgm:pt modelId="{46085D28-F065-4E8B-B873-CDDB050011EC}" type="pres">
      <dgm:prSet presAssocID="{E96A4A9F-80AE-43F5-9B82-BAE0E7CB59BA}" presName="bgRect" presStyleLbl="bgShp" presStyleIdx="0" presStyleCnt="2"/>
      <dgm:spPr/>
    </dgm:pt>
    <dgm:pt modelId="{6DC0BF9B-0033-4F02-9287-A6BAA79B50B3}" type="pres">
      <dgm:prSet presAssocID="{E96A4A9F-80AE-43F5-9B82-BAE0E7CB59B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74A3AF52-FF64-47DF-9E65-25436BFA55D7}" type="pres">
      <dgm:prSet presAssocID="{E96A4A9F-80AE-43F5-9B82-BAE0E7CB59BA}" presName="spaceRect" presStyleCnt="0"/>
      <dgm:spPr/>
    </dgm:pt>
    <dgm:pt modelId="{EC9CAFDF-E402-447D-A88C-EF526C3CCC30}" type="pres">
      <dgm:prSet presAssocID="{E96A4A9F-80AE-43F5-9B82-BAE0E7CB59BA}" presName="parTx" presStyleLbl="revTx" presStyleIdx="0" presStyleCnt="2">
        <dgm:presLayoutVars>
          <dgm:chMax val="0"/>
          <dgm:chPref val="0"/>
        </dgm:presLayoutVars>
      </dgm:prSet>
      <dgm:spPr/>
    </dgm:pt>
    <dgm:pt modelId="{22017F46-F91E-4FF2-AA0B-F5A8BCB74FA9}" type="pres">
      <dgm:prSet presAssocID="{C76AF213-AC26-4A7A-83E8-06C240867785}" presName="sibTrans" presStyleCnt="0"/>
      <dgm:spPr/>
    </dgm:pt>
    <dgm:pt modelId="{907639B7-2214-4D68-8A84-FA10B5CA676B}" type="pres">
      <dgm:prSet presAssocID="{4935A3B7-D182-4BB9-829E-77716AF6B61F}" presName="compNode" presStyleCnt="0"/>
      <dgm:spPr/>
    </dgm:pt>
    <dgm:pt modelId="{0478B8F1-0D23-40F3-BA10-8F7D06B66272}" type="pres">
      <dgm:prSet presAssocID="{4935A3B7-D182-4BB9-829E-77716AF6B61F}" presName="bgRect" presStyleLbl="bgShp" presStyleIdx="1" presStyleCnt="2"/>
      <dgm:spPr/>
    </dgm:pt>
    <dgm:pt modelId="{0D507619-B37D-4BE3-86F4-E5CEF4D83D63}" type="pres">
      <dgm:prSet presAssocID="{4935A3B7-D182-4BB9-829E-77716AF6B61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dge scene"/>
        </a:ext>
      </dgm:extLst>
    </dgm:pt>
    <dgm:pt modelId="{C4306DE8-84B8-4A88-B124-6D25CE362029}" type="pres">
      <dgm:prSet presAssocID="{4935A3B7-D182-4BB9-829E-77716AF6B61F}" presName="spaceRect" presStyleCnt="0"/>
      <dgm:spPr/>
    </dgm:pt>
    <dgm:pt modelId="{3026653C-7CC4-410F-8FED-9336B61284F8}" type="pres">
      <dgm:prSet presAssocID="{4935A3B7-D182-4BB9-829E-77716AF6B61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8FDAC0F-D6C5-4A39-97CD-C5D7FD6D60D9}" type="presOf" srcId="{CC26B290-951D-4A9A-AC49-67EA861B53DE}" destId="{B8568198-846C-49E6-B566-BAAA3BE5AEA1}" srcOrd="0" destOrd="0" presId="urn:microsoft.com/office/officeart/2018/2/layout/IconVerticalSolidList"/>
    <dgm:cxn modelId="{3C318646-03CA-46F4-9166-F0BB96048AF2}" type="presOf" srcId="{4935A3B7-D182-4BB9-829E-77716AF6B61F}" destId="{3026653C-7CC4-410F-8FED-9336B61284F8}" srcOrd="0" destOrd="0" presId="urn:microsoft.com/office/officeart/2018/2/layout/IconVerticalSolidList"/>
    <dgm:cxn modelId="{2AC3FE79-A848-4020-8865-C5FC2A8364C1}" type="presOf" srcId="{E96A4A9F-80AE-43F5-9B82-BAE0E7CB59BA}" destId="{EC9CAFDF-E402-447D-A88C-EF526C3CCC30}" srcOrd="0" destOrd="0" presId="urn:microsoft.com/office/officeart/2018/2/layout/IconVerticalSolidList"/>
    <dgm:cxn modelId="{963C787B-B495-4703-B393-BB421AD549B2}" srcId="{CC26B290-951D-4A9A-AC49-67EA861B53DE}" destId="{E96A4A9F-80AE-43F5-9B82-BAE0E7CB59BA}" srcOrd="0" destOrd="0" parTransId="{BF73ED46-B1BE-44DA-ADF6-B1BE7AA8CB3D}" sibTransId="{C76AF213-AC26-4A7A-83E8-06C240867785}"/>
    <dgm:cxn modelId="{012C29F9-6B88-4610-A966-8BB546D6254C}" srcId="{CC26B290-951D-4A9A-AC49-67EA861B53DE}" destId="{4935A3B7-D182-4BB9-829E-77716AF6B61F}" srcOrd="1" destOrd="0" parTransId="{94085388-3636-47B0-A927-73B03A19ECF8}" sibTransId="{E3B87C58-5BE1-458F-BED9-EB96C3D3450D}"/>
    <dgm:cxn modelId="{E14C992C-9EB2-45C1-A7C6-F4331C1CFEE6}" type="presParOf" srcId="{B8568198-846C-49E6-B566-BAAA3BE5AEA1}" destId="{85CBF21E-F27C-4EDC-8F86-7A255505E2DF}" srcOrd="0" destOrd="0" presId="urn:microsoft.com/office/officeart/2018/2/layout/IconVerticalSolidList"/>
    <dgm:cxn modelId="{3801153F-507F-42D8-925C-0B2CA9E88D40}" type="presParOf" srcId="{85CBF21E-F27C-4EDC-8F86-7A255505E2DF}" destId="{46085D28-F065-4E8B-B873-CDDB050011EC}" srcOrd="0" destOrd="0" presId="urn:microsoft.com/office/officeart/2018/2/layout/IconVerticalSolidList"/>
    <dgm:cxn modelId="{40E62A4D-610E-49DA-AC47-BA8A387174E1}" type="presParOf" srcId="{85CBF21E-F27C-4EDC-8F86-7A255505E2DF}" destId="{6DC0BF9B-0033-4F02-9287-A6BAA79B50B3}" srcOrd="1" destOrd="0" presId="urn:microsoft.com/office/officeart/2018/2/layout/IconVerticalSolidList"/>
    <dgm:cxn modelId="{145DDEBA-8F11-4688-A1C9-4304CCA69FD9}" type="presParOf" srcId="{85CBF21E-F27C-4EDC-8F86-7A255505E2DF}" destId="{74A3AF52-FF64-47DF-9E65-25436BFA55D7}" srcOrd="2" destOrd="0" presId="urn:microsoft.com/office/officeart/2018/2/layout/IconVerticalSolidList"/>
    <dgm:cxn modelId="{78676872-54DF-4BF9-BC7C-09D0EE3460BA}" type="presParOf" srcId="{85CBF21E-F27C-4EDC-8F86-7A255505E2DF}" destId="{EC9CAFDF-E402-447D-A88C-EF526C3CCC30}" srcOrd="3" destOrd="0" presId="urn:microsoft.com/office/officeart/2018/2/layout/IconVerticalSolidList"/>
    <dgm:cxn modelId="{24F6D0F7-E7F1-4FD5-B0E1-7419F48417B8}" type="presParOf" srcId="{B8568198-846C-49E6-B566-BAAA3BE5AEA1}" destId="{22017F46-F91E-4FF2-AA0B-F5A8BCB74FA9}" srcOrd="1" destOrd="0" presId="urn:microsoft.com/office/officeart/2018/2/layout/IconVerticalSolidList"/>
    <dgm:cxn modelId="{B3FA362E-D68C-4EDA-8E78-8D4DA6545439}" type="presParOf" srcId="{B8568198-846C-49E6-B566-BAAA3BE5AEA1}" destId="{907639B7-2214-4D68-8A84-FA10B5CA676B}" srcOrd="2" destOrd="0" presId="urn:microsoft.com/office/officeart/2018/2/layout/IconVerticalSolidList"/>
    <dgm:cxn modelId="{D6E8C70C-9CA5-4BDC-911A-559FDB3EEA9D}" type="presParOf" srcId="{907639B7-2214-4D68-8A84-FA10B5CA676B}" destId="{0478B8F1-0D23-40F3-BA10-8F7D06B66272}" srcOrd="0" destOrd="0" presId="urn:microsoft.com/office/officeart/2018/2/layout/IconVerticalSolidList"/>
    <dgm:cxn modelId="{70B93C5C-0402-4206-9755-09C4BCB1B3FA}" type="presParOf" srcId="{907639B7-2214-4D68-8A84-FA10B5CA676B}" destId="{0D507619-B37D-4BE3-86F4-E5CEF4D83D63}" srcOrd="1" destOrd="0" presId="urn:microsoft.com/office/officeart/2018/2/layout/IconVerticalSolidList"/>
    <dgm:cxn modelId="{BC3680D8-68BF-4306-A898-8F9C3D9D09BE}" type="presParOf" srcId="{907639B7-2214-4D68-8A84-FA10B5CA676B}" destId="{C4306DE8-84B8-4A88-B124-6D25CE362029}" srcOrd="2" destOrd="0" presId="urn:microsoft.com/office/officeart/2018/2/layout/IconVerticalSolidList"/>
    <dgm:cxn modelId="{087A7E61-76E3-4492-88E4-985C259107F3}" type="presParOf" srcId="{907639B7-2214-4D68-8A84-FA10B5CA676B}" destId="{3026653C-7CC4-410F-8FED-9336B61284F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E5BC97-16E4-4982-B9CC-E5E55DB61643}" type="doc">
      <dgm:prSet loTypeId="urn:microsoft.com/office/officeart/2005/8/layout/process1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C068BD5-BA98-4818-BB5F-A4E29A40E71D}">
      <dgm:prSet custT="1"/>
      <dgm:spPr/>
      <dgm:t>
        <a:bodyPr/>
        <a:lstStyle/>
        <a:p>
          <a:r>
            <a:rPr lang="es-CO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La autoevaluación debe comenzar </a:t>
          </a:r>
          <a:r>
            <a:rPr lang="es-CO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dos  años antes </a:t>
          </a:r>
          <a:r>
            <a:rPr lang="es-CO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de que expire la acreditación vigente (Formalizar inicio ante Vicerrectoría Académica).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F8268-24D5-4CE2-BC90-7C0E3142ADB7}" type="parTrans" cxnId="{95AA1031-FE28-4990-87D5-C558CC1071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DD153A-98C0-4FEA-AB77-DA94A6BEABB1}" type="sibTrans" cxnId="{95AA1031-FE28-4990-87D5-C558CC1071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9A8847-92FE-4CE1-9FD9-9691976C082E}">
      <dgm:prSet custT="1"/>
      <dgm:spPr/>
      <dgm:t>
        <a:bodyPr/>
        <a:lstStyle/>
        <a:p>
          <a:pPr algn="ctr">
            <a:buNone/>
          </a:pPr>
          <a:r>
            <a:rPr lang="es-CO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Actividades durante el primer año</a:t>
          </a:r>
        </a:p>
        <a:p>
          <a:pPr algn="ctr">
            <a:buNone/>
          </a:pP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44908-CA26-402E-99AB-A8069AFE5F9C}" type="parTrans" cxnId="{32BFF28A-FF7A-4826-8CB5-B1A219F7EF4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0E9890-F955-4372-9EFA-920CC014ABA6}" type="sibTrans" cxnId="{32BFF28A-FF7A-4826-8CB5-B1A219F7EF4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64719F-104F-4347-9948-C08D57EFCED7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Durante los primeros siete meses realizar el proceso de autoevaluación.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68B9E0-AE1A-45ED-8DED-119DB486669A}" type="parTrans" cxnId="{793ACC99-4429-484E-87B6-FC389106651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6BC28C-2335-4274-A9F3-C2A295B5F437}" type="sibTrans" cxnId="{793ACC99-4429-484E-87B6-FC389106651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5B043-7683-4368-8375-618B6B329031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ocho entregar el informe a la DAAC para revisión y aval.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D662ED-18DF-4D6E-AF49-BE65B5953B76}" type="parTrans" cxnId="{706A6924-7ED0-4A8D-B743-E93AD8915A4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48F92B-94C1-4EA0-B356-38467DAC45ED}" type="sibTrans" cxnId="{706A6924-7ED0-4A8D-B743-E93AD8915A4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ED7A75-B7E9-420B-B669-318421C70645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nueve realizar los ajustes recomendados por la DAAC.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1F0E6B-8500-4C4F-A3AA-4E6AA76E295A}" type="parTrans" cxnId="{E19284FE-A388-45B5-BFCD-70380321B4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0AC41C-8B64-4FAA-9AB0-81175AB68805}" type="sibTrans" cxnId="{E19284FE-A388-45B5-BFCD-70380321B4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E6EEB5-41E3-46EF-91A3-2BA3C880EE48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diez proponer la aprobación del informe al Consejo de Facultad.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A5E11B-3F9A-4293-894C-34DB8C9BBED4}" type="parTrans" cxnId="{AC31AF3F-71FF-4A7D-AA72-4F0644775D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C70459-6AF7-479E-A957-7382C837F831}" type="sibTrans" cxnId="{AC31AF3F-71FF-4A7D-AA72-4F0644775DA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42E082-B5CA-4BB0-A2C1-E8C0AA52EE3F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once radicar el proceso de cargue del informe en el aplicativo SACES-CNA  (para pregrado).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89EBC-D1E1-40C2-8B1D-4656C48DF283}" type="parTrans" cxnId="{64E2E686-1A07-4460-8B2B-2141DD8D1F3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0D9E37-D741-4ECC-B46C-0E3483CB55B8}" type="sibTrans" cxnId="{64E2E686-1A07-4460-8B2B-2141DD8D1F3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40C333-32EA-4FAB-9FCF-ECEB622B355C}">
      <dgm:prSet custT="1"/>
      <dgm:spPr/>
      <dgm:t>
        <a:bodyPr/>
        <a:lstStyle/>
        <a:p>
          <a:pPr algn="ctr">
            <a:buNone/>
          </a:pPr>
          <a:r>
            <a:rPr lang="es-CO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Actividades durante el segundo año</a:t>
          </a:r>
        </a:p>
        <a:p>
          <a:pPr algn="ctr">
            <a:buNone/>
          </a:pP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83A81F-C60B-4A2B-B99B-AC31DD6855E5}" type="parTrans" cxnId="{878A83BE-9AB5-428C-9334-39EC46B71A5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97453D-F23F-4B56-9701-6E33BE7E0650}" type="sibTrans" cxnId="{878A83BE-9AB5-428C-9334-39EC46B71A5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EF0B85-27C6-45A7-A899-6A29C350FE80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Una vez radicado el informe ante el CNA,  los términos son los que establezca el CNA para revisión, visita, ponencia en sala del CNA y emisión de resolución o formulación de recomendaciones.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D548BE-4980-4CBE-BD0E-83B4671FC5BB}" type="parTrans" cxnId="{22119BCD-90AB-445C-84F4-2E98BA4C65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58F025-FD84-4614-A3CB-6815F34E39A7}" type="sibTrans" cxnId="{22119BCD-90AB-445C-84F4-2E98BA4C65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B9F87E-A670-4621-871E-7DE821550FBA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CO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Desarrollo del plan de mejoramiento.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3B193-3EAF-42D1-8C16-788B7573F0DA}" type="parTrans" cxnId="{B3395F02-116E-432D-8995-584AA7D5C07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3161D7-42A0-4722-B443-F6CDCCFCA17F}" type="sibTrans" cxnId="{B3395F02-116E-432D-8995-584AA7D5C07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9DB11-418D-4DB5-BDE3-462034A6CF7A}" type="pres">
      <dgm:prSet presAssocID="{C1E5BC97-16E4-4982-B9CC-E5E55DB61643}" presName="Name0" presStyleCnt="0">
        <dgm:presLayoutVars>
          <dgm:dir/>
          <dgm:resizeHandles val="exact"/>
        </dgm:presLayoutVars>
      </dgm:prSet>
      <dgm:spPr/>
    </dgm:pt>
    <dgm:pt modelId="{25D81991-40C6-44E1-9AF6-A1CF9F86F19D}" type="pres">
      <dgm:prSet presAssocID="{0C068BD5-BA98-4818-BB5F-A4E29A40E71D}" presName="node" presStyleLbl="node1" presStyleIdx="0" presStyleCnt="3" custScaleX="204707" custScaleY="211847">
        <dgm:presLayoutVars>
          <dgm:bulletEnabled val="1"/>
        </dgm:presLayoutVars>
      </dgm:prSet>
      <dgm:spPr/>
    </dgm:pt>
    <dgm:pt modelId="{80C8BD5F-2F71-423D-9F73-31E2C9398BFC}" type="pres">
      <dgm:prSet presAssocID="{0EDD153A-98C0-4FEA-AB77-DA94A6BEABB1}" presName="sibTrans" presStyleLbl="sibTrans2D1" presStyleIdx="0" presStyleCnt="2"/>
      <dgm:spPr/>
    </dgm:pt>
    <dgm:pt modelId="{444B11BB-AA11-4ADE-8A35-63C6FCDBB66D}" type="pres">
      <dgm:prSet presAssocID="{0EDD153A-98C0-4FEA-AB77-DA94A6BEABB1}" presName="connectorText" presStyleLbl="sibTrans2D1" presStyleIdx="0" presStyleCnt="2"/>
      <dgm:spPr/>
    </dgm:pt>
    <dgm:pt modelId="{9AD4E74B-3BFF-4C6A-AF44-C6DE22C9FFDC}" type="pres">
      <dgm:prSet presAssocID="{7B9A8847-92FE-4CE1-9FD9-9691976C082E}" presName="node" presStyleLbl="node1" presStyleIdx="1" presStyleCnt="3" custScaleX="247177" custScaleY="211847">
        <dgm:presLayoutVars>
          <dgm:bulletEnabled val="1"/>
        </dgm:presLayoutVars>
      </dgm:prSet>
      <dgm:spPr/>
    </dgm:pt>
    <dgm:pt modelId="{5780A6C8-AEFD-4973-8C46-888957028715}" type="pres">
      <dgm:prSet presAssocID="{AC0E9890-F955-4372-9EFA-920CC014ABA6}" presName="sibTrans" presStyleLbl="sibTrans2D1" presStyleIdx="1" presStyleCnt="2" custLinFactNeighborX="-2632"/>
      <dgm:spPr/>
    </dgm:pt>
    <dgm:pt modelId="{5D17F08C-7EFE-479B-9D96-95067F8A2F1B}" type="pres">
      <dgm:prSet presAssocID="{AC0E9890-F955-4372-9EFA-920CC014ABA6}" presName="connectorText" presStyleLbl="sibTrans2D1" presStyleIdx="1" presStyleCnt="2"/>
      <dgm:spPr/>
    </dgm:pt>
    <dgm:pt modelId="{6729D437-5EA8-40E8-8B46-77C78989A650}" type="pres">
      <dgm:prSet presAssocID="{8440C333-32EA-4FAB-9FCF-ECEB622B355C}" presName="node" presStyleLbl="node1" presStyleIdx="2" presStyleCnt="3" custScaleX="195741" custScaleY="211847">
        <dgm:presLayoutVars>
          <dgm:bulletEnabled val="1"/>
        </dgm:presLayoutVars>
      </dgm:prSet>
      <dgm:spPr/>
    </dgm:pt>
  </dgm:ptLst>
  <dgm:cxnLst>
    <dgm:cxn modelId="{EB6A1D00-AE21-491A-9447-DAA79E69C28D}" type="presOf" srcId="{0EDD153A-98C0-4FEA-AB77-DA94A6BEABB1}" destId="{80C8BD5F-2F71-423D-9F73-31E2C9398BFC}" srcOrd="0" destOrd="0" presId="urn:microsoft.com/office/officeart/2005/8/layout/process1"/>
    <dgm:cxn modelId="{B3395F02-116E-432D-8995-584AA7D5C07C}" srcId="{8440C333-32EA-4FAB-9FCF-ECEB622B355C}" destId="{95B9F87E-A670-4621-871E-7DE821550FBA}" srcOrd="1" destOrd="0" parTransId="{0EA3B193-3EAF-42D1-8C16-788B7573F0DA}" sibTransId="{F93161D7-42A0-4722-B443-F6CDCCFCA17F}"/>
    <dgm:cxn modelId="{110B9614-EE8A-45F2-8B3D-07817904F38F}" type="presOf" srcId="{5E45B043-7683-4368-8375-618B6B329031}" destId="{9AD4E74B-3BFF-4C6A-AF44-C6DE22C9FFDC}" srcOrd="0" destOrd="2" presId="urn:microsoft.com/office/officeart/2005/8/layout/process1"/>
    <dgm:cxn modelId="{706A6924-7ED0-4A8D-B743-E93AD8915A4C}" srcId="{7B9A8847-92FE-4CE1-9FD9-9691976C082E}" destId="{5E45B043-7683-4368-8375-618B6B329031}" srcOrd="1" destOrd="0" parTransId="{25D662ED-18DF-4D6E-AF49-BE65B5953B76}" sibTransId="{E548F92B-94C1-4EA0-B356-38467DAC45ED}"/>
    <dgm:cxn modelId="{95AA1031-FE28-4990-87D5-C558CC1071A7}" srcId="{C1E5BC97-16E4-4982-B9CC-E5E55DB61643}" destId="{0C068BD5-BA98-4818-BB5F-A4E29A40E71D}" srcOrd="0" destOrd="0" parTransId="{68CF8268-24D5-4CE2-BC90-7C0E3142ADB7}" sibTransId="{0EDD153A-98C0-4FEA-AB77-DA94A6BEABB1}"/>
    <dgm:cxn modelId="{82897137-53AD-46DE-BF45-6919162A01C2}" type="presOf" srcId="{D764719F-104F-4347-9948-C08D57EFCED7}" destId="{9AD4E74B-3BFF-4C6A-AF44-C6DE22C9FFDC}" srcOrd="0" destOrd="1" presId="urn:microsoft.com/office/officeart/2005/8/layout/process1"/>
    <dgm:cxn modelId="{AC31AF3F-71FF-4A7D-AA72-4F0644775DA7}" srcId="{7B9A8847-92FE-4CE1-9FD9-9691976C082E}" destId="{B5E6EEB5-41E3-46EF-91A3-2BA3C880EE48}" srcOrd="3" destOrd="0" parTransId="{17A5E11B-3F9A-4293-894C-34DB8C9BBED4}" sibTransId="{8BC70459-6AF7-479E-A957-7382C837F831}"/>
    <dgm:cxn modelId="{1BD09760-E871-4D31-BB58-9C662472AC33}" type="presOf" srcId="{0EDD153A-98C0-4FEA-AB77-DA94A6BEABB1}" destId="{444B11BB-AA11-4ADE-8A35-63C6FCDBB66D}" srcOrd="1" destOrd="0" presId="urn:microsoft.com/office/officeart/2005/8/layout/process1"/>
    <dgm:cxn modelId="{9AA54842-B61B-43CC-8C8A-392E4D2A0808}" type="presOf" srcId="{AC0E9890-F955-4372-9EFA-920CC014ABA6}" destId="{5D17F08C-7EFE-479B-9D96-95067F8A2F1B}" srcOrd="1" destOrd="0" presId="urn:microsoft.com/office/officeart/2005/8/layout/process1"/>
    <dgm:cxn modelId="{8F6D7846-7013-4F3B-B294-D8271A07D345}" type="presOf" srcId="{F6ED7A75-B7E9-420B-B669-318421C70645}" destId="{9AD4E74B-3BFF-4C6A-AF44-C6DE22C9FFDC}" srcOrd="0" destOrd="3" presId="urn:microsoft.com/office/officeart/2005/8/layout/process1"/>
    <dgm:cxn modelId="{F66A197D-564E-476C-B6A3-06293C33C72E}" type="presOf" srcId="{0C068BD5-BA98-4818-BB5F-A4E29A40E71D}" destId="{25D81991-40C6-44E1-9AF6-A1CF9F86F19D}" srcOrd="0" destOrd="0" presId="urn:microsoft.com/office/officeart/2005/8/layout/process1"/>
    <dgm:cxn modelId="{64E2E686-1A07-4460-8B2B-2141DD8D1F37}" srcId="{7B9A8847-92FE-4CE1-9FD9-9691976C082E}" destId="{0742E082-B5CA-4BB0-A2C1-E8C0AA52EE3F}" srcOrd="4" destOrd="0" parTransId="{58789EBC-D1E1-40C2-8B1D-4656C48DF283}" sibTransId="{120D9E37-D741-4ECC-B46C-0E3483CB55B8}"/>
    <dgm:cxn modelId="{EEB37B8A-FF38-4796-9831-3D78CB8AE8F3}" type="presOf" srcId="{6DEF0B85-27C6-45A7-A899-6A29C350FE80}" destId="{6729D437-5EA8-40E8-8B46-77C78989A650}" srcOrd="0" destOrd="1" presId="urn:microsoft.com/office/officeart/2005/8/layout/process1"/>
    <dgm:cxn modelId="{32BFF28A-FF7A-4826-8CB5-B1A219F7EF4B}" srcId="{C1E5BC97-16E4-4982-B9CC-E5E55DB61643}" destId="{7B9A8847-92FE-4CE1-9FD9-9691976C082E}" srcOrd="1" destOrd="0" parTransId="{30B44908-CA26-402E-99AB-A8069AFE5F9C}" sibTransId="{AC0E9890-F955-4372-9EFA-920CC014ABA6}"/>
    <dgm:cxn modelId="{793ACC99-4429-484E-87B6-FC3891066513}" srcId="{7B9A8847-92FE-4CE1-9FD9-9691976C082E}" destId="{D764719F-104F-4347-9948-C08D57EFCED7}" srcOrd="0" destOrd="0" parTransId="{3568B9E0-AE1A-45ED-8DED-119DB486669A}" sibTransId="{726BC28C-2335-4274-A9F3-C2A295B5F437}"/>
    <dgm:cxn modelId="{EADB47AD-E97F-472E-A1D0-52A26D1045C8}" type="presOf" srcId="{0742E082-B5CA-4BB0-A2C1-E8C0AA52EE3F}" destId="{9AD4E74B-3BFF-4C6A-AF44-C6DE22C9FFDC}" srcOrd="0" destOrd="5" presId="urn:microsoft.com/office/officeart/2005/8/layout/process1"/>
    <dgm:cxn modelId="{F3363ABB-3E3E-4BCB-B22B-F9FA1D952C8A}" type="presOf" srcId="{7B9A8847-92FE-4CE1-9FD9-9691976C082E}" destId="{9AD4E74B-3BFF-4C6A-AF44-C6DE22C9FFDC}" srcOrd="0" destOrd="0" presId="urn:microsoft.com/office/officeart/2005/8/layout/process1"/>
    <dgm:cxn modelId="{878A83BE-9AB5-428C-9334-39EC46B71A5A}" srcId="{C1E5BC97-16E4-4982-B9CC-E5E55DB61643}" destId="{8440C333-32EA-4FAB-9FCF-ECEB622B355C}" srcOrd="2" destOrd="0" parTransId="{C983A81F-C60B-4A2B-B99B-AC31DD6855E5}" sibTransId="{7897453D-F23F-4B56-9701-6E33BE7E0650}"/>
    <dgm:cxn modelId="{22119BCD-90AB-445C-84F4-2E98BA4C655C}" srcId="{8440C333-32EA-4FAB-9FCF-ECEB622B355C}" destId="{6DEF0B85-27C6-45A7-A899-6A29C350FE80}" srcOrd="0" destOrd="0" parTransId="{CED548BE-4980-4CBE-BD0E-83B4671FC5BB}" sibTransId="{6558F025-FD84-4614-A3CB-6815F34E39A7}"/>
    <dgm:cxn modelId="{16BE44D8-E44E-48AF-ACC6-36E855B9C223}" type="presOf" srcId="{B5E6EEB5-41E3-46EF-91A3-2BA3C880EE48}" destId="{9AD4E74B-3BFF-4C6A-AF44-C6DE22C9FFDC}" srcOrd="0" destOrd="4" presId="urn:microsoft.com/office/officeart/2005/8/layout/process1"/>
    <dgm:cxn modelId="{278EC5E5-72AA-4EC4-BDF0-FFDEEFD360E9}" type="presOf" srcId="{8440C333-32EA-4FAB-9FCF-ECEB622B355C}" destId="{6729D437-5EA8-40E8-8B46-77C78989A650}" srcOrd="0" destOrd="0" presId="urn:microsoft.com/office/officeart/2005/8/layout/process1"/>
    <dgm:cxn modelId="{74A23AEF-DDAB-42FA-8424-E44A68AC50B9}" type="presOf" srcId="{AC0E9890-F955-4372-9EFA-920CC014ABA6}" destId="{5780A6C8-AEFD-4973-8C46-888957028715}" srcOrd="0" destOrd="0" presId="urn:microsoft.com/office/officeart/2005/8/layout/process1"/>
    <dgm:cxn modelId="{E5E33CF8-5807-47F9-BEAE-64D1456956E4}" type="presOf" srcId="{95B9F87E-A670-4621-871E-7DE821550FBA}" destId="{6729D437-5EA8-40E8-8B46-77C78989A650}" srcOrd="0" destOrd="2" presId="urn:microsoft.com/office/officeart/2005/8/layout/process1"/>
    <dgm:cxn modelId="{A317C4FC-EA75-425D-98B5-9B5105F601D7}" type="presOf" srcId="{C1E5BC97-16E4-4982-B9CC-E5E55DB61643}" destId="{8AC9DB11-418D-4DB5-BDE3-462034A6CF7A}" srcOrd="0" destOrd="0" presId="urn:microsoft.com/office/officeart/2005/8/layout/process1"/>
    <dgm:cxn modelId="{E19284FE-A388-45B5-BFCD-70380321B411}" srcId="{7B9A8847-92FE-4CE1-9FD9-9691976C082E}" destId="{F6ED7A75-B7E9-420B-B669-318421C70645}" srcOrd="2" destOrd="0" parTransId="{FA1F0E6B-8500-4C4F-A3AA-4E6AA76E295A}" sibTransId="{BF0AC41C-8B64-4FAA-9AB0-81175AB68805}"/>
    <dgm:cxn modelId="{A5CFD372-8721-45B7-97D8-70DAC91E694E}" type="presParOf" srcId="{8AC9DB11-418D-4DB5-BDE3-462034A6CF7A}" destId="{25D81991-40C6-44E1-9AF6-A1CF9F86F19D}" srcOrd="0" destOrd="0" presId="urn:microsoft.com/office/officeart/2005/8/layout/process1"/>
    <dgm:cxn modelId="{4B17D124-0C8B-464D-86D7-231C630D513D}" type="presParOf" srcId="{8AC9DB11-418D-4DB5-BDE3-462034A6CF7A}" destId="{80C8BD5F-2F71-423D-9F73-31E2C9398BFC}" srcOrd="1" destOrd="0" presId="urn:microsoft.com/office/officeart/2005/8/layout/process1"/>
    <dgm:cxn modelId="{878ECBB1-76D0-4E5F-A01B-6921D4793C77}" type="presParOf" srcId="{80C8BD5F-2F71-423D-9F73-31E2C9398BFC}" destId="{444B11BB-AA11-4ADE-8A35-63C6FCDBB66D}" srcOrd="0" destOrd="0" presId="urn:microsoft.com/office/officeart/2005/8/layout/process1"/>
    <dgm:cxn modelId="{CAA45600-6903-4A54-86FA-0D219BAC0E70}" type="presParOf" srcId="{8AC9DB11-418D-4DB5-BDE3-462034A6CF7A}" destId="{9AD4E74B-3BFF-4C6A-AF44-C6DE22C9FFDC}" srcOrd="2" destOrd="0" presId="urn:microsoft.com/office/officeart/2005/8/layout/process1"/>
    <dgm:cxn modelId="{1ADF5509-0C95-450C-AED2-1EEA85E87A1A}" type="presParOf" srcId="{8AC9DB11-418D-4DB5-BDE3-462034A6CF7A}" destId="{5780A6C8-AEFD-4973-8C46-888957028715}" srcOrd="3" destOrd="0" presId="urn:microsoft.com/office/officeart/2005/8/layout/process1"/>
    <dgm:cxn modelId="{F060B906-CA36-41A6-9AE4-A1EE2C55195E}" type="presParOf" srcId="{5780A6C8-AEFD-4973-8C46-888957028715}" destId="{5D17F08C-7EFE-479B-9D96-95067F8A2F1B}" srcOrd="0" destOrd="0" presId="urn:microsoft.com/office/officeart/2005/8/layout/process1"/>
    <dgm:cxn modelId="{BD58B6D2-9819-4DFD-AF4A-11E4FF561EB1}" type="presParOf" srcId="{8AC9DB11-418D-4DB5-BDE3-462034A6CF7A}" destId="{6729D437-5EA8-40E8-8B46-77C78989A65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2B035-78FD-4027-BCDD-8F5E41D9AB1B}">
      <dsp:nvSpPr>
        <dsp:cNvPr id="0" name=""/>
        <dsp:cNvSpPr/>
      </dsp:nvSpPr>
      <dsp:spPr>
        <a:xfrm>
          <a:off x="615042" y="559"/>
          <a:ext cx="2170087" cy="21700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Procesos</a:t>
          </a:r>
        </a:p>
      </dsp:txBody>
      <dsp:txXfrm>
        <a:off x="932844" y="318361"/>
        <a:ext cx="1534483" cy="1534483"/>
      </dsp:txXfrm>
    </dsp:sp>
    <dsp:sp modelId="{0F8FF19C-3EF7-44FC-9140-9F1E1C31E5B4}">
      <dsp:nvSpPr>
        <dsp:cNvPr id="0" name=""/>
        <dsp:cNvSpPr/>
      </dsp:nvSpPr>
      <dsp:spPr>
        <a:xfrm>
          <a:off x="1070760" y="2346858"/>
          <a:ext cx="1258650" cy="1258650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7594" y="2828166"/>
        <a:ext cx="924982" cy="296034"/>
      </dsp:txXfrm>
    </dsp:sp>
    <dsp:sp modelId="{6AD8B342-70AF-4C92-81A5-93C2094092CF}">
      <dsp:nvSpPr>
        <dsp:cNvPr id="0" name=""/>
        <dsp:cNvSpPr/>
      </dsp:nvSpPr>
      <dsp:spPr>
        <a:xfrm>
          <a:off x="535052" y="3781720"/>
          <a:ext cx="2330066" cy="2170087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Capacidades</a:t>
          </a:r>
        </a:p>
      </dsp:txBody>
      <dsp:txXfrm>
        <a:off x="876282" y="4099522"/>
        <a:ext cx="1647606" cy="1534483"/>
      </dsp:txXfrm>
    </dsp:sp>
    <dsp:sp modelId="{BF0357C4-D260-46A4-A31F-43558C0632C9}">
      <dsp:nvSpPr>
        <dsp:cNvPr id="0" name=""/>
        <dsp:cNvSpPr/>
      </dsp:nvSpPr>
      <dsp:spPr>
        <a:xfrm>
          <a:off x="3190632" y="2572547"/>
          <a:ext cx="690087" cy="8072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3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90632" y="2734001"/>
        <a:ext cx="483061" cy="484364"/>
      </dsp:txXfrm>
    </dsp:sp>
    <dsp:sp modelId="{7531B700-6B7E-4EC5-9863-A4D416D8EC63}">
      <dsp:nvSpPr>
        <dsp:cNvPr id="0" name=""/>
        <dsp:cNvSpPr/>
      </dsp:nvSpPr>
      <dsp:spPr>
        <a:xfrm>
          <a:off x="4167171" y="806095"/>
          <a:ext cx="4340175" cy="434017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Logros e Impactos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(Resultados)</a:t>
          </a:r>
        </a:p>
      </dsp:txBody>
      <dsp:txXfrm>
        <a:off x="4802775" y="1441699"/>
        <a:ext cx="3068967" cy="306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FE792-6E8D-4BEE-9B1B-952F68A82A1D}">
      <dsp:nvSpPr>
        <dsp:cNvPr id="0" name=""/>
        <dsp:cNvSpPr/>
      </dsp:nvSpPr>
      <dsp:spPr>
        <a:xfrm>
          <a:off x="26706" y="2810858"/>
          <a:ext cx="1116540" cy="1116540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1FC73-A2F2-4705-B865-D229D18C0ECD}">
      <dsp:nvSpPr>
        <dsp:cNvPr id="0" name=""/>
        <dsp:cNvSpPr/>
      </dsp:nvSpPr>
      <dsp:spPr>
        <a:xfrm>
          <a:off x="257816" y="3032639"/>
          <a:ext cx="647593" cy="6475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1AB4F-263E-40B2-B453-E12C55781EC7}">
      <dsp:nvSpPr>
        <dsp:cNvPr id="0" name=""/>
        <dsp:cNvSpPr/>
      </dsp:nvSpPr>
      <dsp:spPr>
        <a:xfrm>
          <a:off x="1047759" y="2450260"/>
          <a:ext cx="4099071" cy="1116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/>
            <a:t>Documentales: </a:t>
          </a:r>
          <a:r>
            <a:rPr lang="es-CO" sz="2400" kern="1200" dirty="0"/>
            <a:t>Permiten identificar de forma exacta y precisa  información relacionada con aspectos de la dinámica institucional: proyecto educativo institucional; proyecto educativo del programa; las políticas, las normas y los reglamentos. I</a:t>
          </a:r>
          <a:r>
            <a:rPr lang="es-ES" sz="2400" kern="1200" dirty="0"/>
            <a:t>nformación suministrada por el MEN (SNIES, SPADIES y OLE, entre otros), MinCiencias (</a:t>
          </a:r>
          <a:r>
            <a:rPr lang="es-ES" sz="2400" kern="1200" dirty="0" err="1"/>
            <a:t>GrupLac</a:t>
          </a:r>
          <a:r>
            <a:rPr lang="es-ES" sz="2400" kern="1200" dirty="0"/>
            <a:t>, </a:t>
          </a:r>
          <a:r>
            <a:rPr lang="es-ES" sz="2400" kern="1200" dirty="0" err="1"/>
            <a:t>CvLac</a:t>
          </a:r>
          <a:r>
            <a:rPr lang="es-ES" sz="2400" kern="1200" dirty="0"/>
            <a:t> y Publindex), el ICFES (Saber Pro y T&amp;T), entre otros.</a:t>
          </a:r>
          <a:endParaRPr lang="en-US" sz="2400" kern="1200" dirty="0"/>
        </a:p>
      </dsp:txBody>
      <dsp:txXfrm>
        <a:off x="1047759" y="2450260"/>
        <a:ext cx="4099071" cy="1116540"/>
      </dsp:txXfrm>
    </dsp:sp>
    <dsp:sp modelId="{0CAB70AD-5BB6-47C4-BBF6-C989EE6EFB59}">
      <dsp:nvSpPr>
        <dsp:cNvPr id="0" name=""/>
        <dsp:cNvSpPr/>
      </dsp:nvSpPr>
      <dsp:spPr>
        <a:xfrm>
          <a:off x="5269615" y="2810858"/>
          <a:ext cx="1116540" cy="1116540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A086E-9FD8-4A15-A00A-4E3D38D8E4C3}">
      <dsp:nvSpPr>
        <dsp:cNvPr id="0" name=""/>
        <dsp:cNvSpPr/>
      </dsp:nvSpPr>
      <dsp:spPr>
        <a:xfrm>
          <a:off x="5565855" y="3045331"/>
          <a:ext cx="647593" cy="6475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71AA0-DE5E-4563-9D48-540E25DE9081}">
      <dsp:nvSpPr>
        <dsp:cNvPr id="0" name=""/>
        <dsp:cNvSpPr/>
      </dsp:nvSpPr>
      <dsp:spPr>
        <a:xfrm>
          <a:off x="6605751" y="2312457"/>
          <a:ext cx="2631844" cy="1116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/>
            <a:t>No documentales (Actores de los grupos de interés):</a:t>
          </a:r>
          <a:r>
            <a:rPr lang="es-CO" sz="2400" kern="1200" dirty="0"/>
            <a:t> Son los miembros de la comunidad académica y del sector externo, responsables y protagonistas de los hechos que son objeto de evaluación y quienes podrán identificar y expresar las fortalezas y debilidades. </a:t>
          </a:r>
          <a:endParaRPr lang="en-US" sz="2400" kern="1200" dirty="0"/>
        </a:p>
      </dsp:txBody>
      <dsp:txXfrm>
        <a:off x="6605751" y="2312457"/>
        <a:ext cx="2631844" cy="11165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DB92B-C499-49D6-9C45-1B9BE235DD52}">
      <dsp:nvSpPr>
        <dsp:cNvPr id="0" name=""/>
        <dsp:cNvSpPr/>
      </dsp:nvSpPr>
      <dsp:spPr>
        <a:xfrm>
          <a:off x="0" y="3917"/>
          <a:ext cx="8251371" cy="17843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E792F-DC04-4E55-9206-183B5F01615B}">
      <dsp:nvSpPr>
        <dsp:cNvPr id="0" name=""/>
        <dsp:cNvSpPr/>
      </dsp:nvSpPr>
      <dsp:spPr>
        <a:xfrm>
          <a:off x="539778" y="405404"/>
          <a:ext cx="982374" cy="9814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B2066A-E32A-4245-AEB6-2D113364A946}">
      <dsp:nvSpPr>
        <dsp:cNvPr id="0" name=""/>
        <dsp:cNvSpPr/>
      </dsp:nvSpPr>
      <dsp:spPr>
        <a:xfrm>
          <a:off x="2061930" y="3917"/>
          <a:ext cx="5943229" cy="178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033" tIns="189033" rIns="189033" bIns="18903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Juicio de característica: emitir un juicio coherente con el nivel de cumplimiento de los aspectos y de la respectiva característica.</a:t>
          </a:r>
          <a:endParaRPr lang="en-US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1930" y="3917"/>
        <a:ext cx="5943229" cy="1786134"/>
      </dsp:txXfrm>
    </dsp:sp>
    <dsp:sp modelId="{12CFE4BD-45BD-47A4-A8F8-A17850C8134E}">
      <dsp:nvSpPr>
        <dsp:cNvPr id="0" name=""/>
        <dsp:cNvSpPr/>
      </dsp:nvSpPr>
      <dsp:spPr>
        <a:xfrm>
          <a:off x="0" y="2156438"/>
          <a:ext cx="8251371" cy="17843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915CE-0952-4500-AC73-F2A7F832555C}">
      <dsp:nvSpPr>
        <dsp:cNvPr id="0" name=""/>
        <dsp:cNvSpPr/>
      </dsp:nvSpPr>
      <dsp:spPr>
        <a:xfrm>
          <a:off x="539778" y="2557926"/>
          <a:ext cx="982374" cy="9814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DEFBE59-2D0B-45A9-A7BE-137A95CD24C7}">
      <dsp:nvSpPr>
        <dsp:cNvPr id="0" name=""/>
        <dsp:cNvSpPr/>
      </dsp:nvSpPr>
      <dsp:spPr>
        <a:xfrm>
          <a:off x="2061930" y="2156438"/>
          <a:ext cx="5943229" cy="178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033" tIns="189033" rIns="189033" bIns="18903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Juicio de factor: emitir un juicio coherente con el nivel de cumplimiento de las características y del respectivo factor, procurando no transcribir lo mencionado en las características.</a:t>
          </a:r>
          <a:endParaRPr lang="en-US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1930" y="2156438"/>
        <a:ext cx="5943229" cy="1786134"/>
      </dsp:txXfrm>
    </dsp:sp>
    <dsp:sp modelId="{2E1096E1-A176-4681-B0D7-E6B2ADFDB14B}">
      <dsp:nvSpPr>
        <dsp:cNvPr id="0" name=""/>
        <dsp:cNvSpPr/>
      </dsp:nvSpPr>
      <dsp:spPr>
        <a:xfrm>
          <a:off x="0" y="4308960"/>
          <a:ext cx="8251371" cy="178439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357900-E2A9-4934-BB3D-7B322A60D458}">
      <dsp:nvSpPr>
        <dsp:cNvPr id="0" name=""/>
        <dsp:cNvSpPr/>
      </dsp:nvSpPr>
      <dsp:spPr>
        <a:xfrm>
          <a:off x="539778" y="4710447"/>
          <a:ext cx="982374" cy="9814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E1EBE4-010F-416D-9FB9-FC70EF42C4A8}">
      <dsp:nvSpPr>
        <dsp:cNvPr id="0" name=""/>
        <dsp:cNvSpPr/>
      </dsp:nvSpPr>
      <dsp:spPr>
        <a:xfrm>
          <a:off x="2061930" y="4308960"/>
          <a:ext cx="5943229" cy="178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033" tIns="189033" rIns="189033" bIns="18903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Juicio global del programa: emitir un juicio coherente con el nivel de cumplimiento de las características y de  los factores; es fundamentalmente cualitativo.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1930" y="4308960"/>
        <a:ext cx="5943229" cy="17861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85D28-F065-4E8B-B873-CDDB050011EC}">
      <dsp:nvSpPr>
        <dsp:cNvPr id="0" name=""/>
        <dsp:cNvSpPr/>
      </dsp:nvSpPr>
      <dsp:spPr>
        <a:xfrm>
          <a:off x="0" y="922638"/>
          <a:ext cx="9133114" cy="186410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0BF9B-0033-4F02-9287-A6BAA79B50B3}">
      <dsp:nvSpPr>
        <dsp:cNvPr id="0" name=""/>
        <dsp:cNvSpPr/>
      </dsp:nvSpPr>
      <dsp:spPr>
        <a:xfrm>
          <a:off x="563892" y="1342062"/>
          <a:ext cx="1025258" cy="10252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CAFDF-E402-447D-A88C-EF526C3CCC30}">
      <dsp:nvSpPr>
        <dsp:cNvPr id="0" name=""/>
        <dsp:cNvSpPr/>
      </dsp:nvSpPr>
      <dsp:spPr>
        <a:xfrm>
          <a:off x="2153042" y="922638"/>
          <a:ext cx="6980071" cy="1864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285" tIns="197285" rIns="197285" bIns="197285" numCol="1" spcCol="1270" anchor="ctr" anchorCtr="0">
          <a:noAutofit/>
        </a:bodyPr>
        <a:lstStyle/>
        <a:p>
          <a:pPr marL="0" lvl="0" indent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  radicación de la solicitud de renovación de acreditación ante el CNA (informe de Autoevaluación, anexos y cuadros maestros) se debe presentar en un término </a:t>
          </a:r>
          <a:r>
            <a:rPr lang="es-CO" sz="20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máximo de 13 meses antes de la expiración de la acreditación vigente </a:t>
          </a:r>
          <a:r>
            <a:rPr lang="es-CO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(pregrado a través del aplicativo SACES-CNA, posgrado en físico).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53042" y="922638"/>
        <a:ext cx="6980071" cy="1864105"/>
      </dsp:txXfrm>
    </dsp:sp>
    <dsp:sp modelId="{0478B8F1-0D23-40F3-BA10-8F7D06B66272}">
      <dsp:nvSpPr>
        <dsp:cNvPr id="0" name=""/>
        <dsp:cNvSpPr/>
      </dsp:nvSpPr>
      <dsp:spPr>
        <a:xfrm>
          <a:off x="0" y="3238648"/>
          <a:ext cx="9133114" cy="186410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07619-B37D-4BE3-86F4-E5CEF4D83D63}">
      <dsp:nvSpPr>
        <dsp:cNvPr id="0" name=""/>
        <dsp:cNvSpPr/>
      </dsp:nvSpPr>
      <dsp:spPr>
        <a:xfrm>
          <a:off x="563892" y="3658072"/>
          <a:ext cx="1025258" cy="10252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6653C-7CC4-410F-8FED-9336B61284F8}">
      <dsp:nvSpPr>
        <dsp:cNvPr id="0" name=""/>
        <dsp:cNvSpPr/>
      </dsp:nvSpPr>
      <dsp:spPr>
        <a:xfrm>
          <a:off x="2153042" y="3238648"/>
          <a:ext cx="6980071" cy="1864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285" tIns="197285" rIns="197285" bIns="197285" numCol="1" spcCol="1270" anchor="ctr" anchorCtr="0">
          <a:noAutofit/>
        </a:bodyPr>
        <a:lstStyle/>
        <a:p>
          <a:pPr marL="0" lvl="0" indent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Para acreditaciones nuevas, no hay tiempo definido; sin embargo, una vez se realice la apertura del caso en la plataforma SACES-CNA, se dispone de dos meses  para cargar la información de la autoevaluación.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53042" y="3238648"/>
        <a:ext cx="6980071" cy="18641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81991-40C6-44E1-9AF6-A1CF9F86F19D}">
      <dsp:nvSpPr>
        <dsp:cNvPr id="0" name=""/>
        <dsp:cNvSpPr/>
      </dsp:nvSpPr>
      <dsp:spPr>
        <a:xfrm>
          <a:off x="11962" y="0"/>
          <a:ext cx="2560011" cy="6083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 autoevaluación debe comenzar </a:t>
          </a:r>
          <a:r>
            <a:rPr lang="es-CO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dos  años antes </a:t>
          </a:r>
          <a:r>
            <a:rPr lang="es-CO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 que expire la acreditación vigente (Formalizar inicio ante Vicerrectoría Académica).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942" y="74980"/>
        <a:ext cx="2410051" cy="5933540"/>
      </dsp:txXfrm>
    </dsp:sp>
    <dsp:sp modelId="{80C8BD5F-2F71-423D-9F73-31E2C9398BFC}">
      <dsp:nvSpPr>
        <dsp:cNvPr id="0" name=""/>
        <dsp:cNvSpPr/>
      </dsp:nvSpPr>
      <dsp:spPr>
        <a:xfrm>
          <a:off x="2697031" y="2886678"/>
          <a:ext cx="265121" cy="3101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97031" y="2948706"/>
        <a:ext cx="185585" cy="186086"/>
      </dsp:txXfrm>
    </dsp:sp>
    <dsp:sp modelId="{9AD4E74B-3BFF-4C6A-AF44-C6DE22C9FFDC}">
      <dsp:nvSpPr>
        <dsp:cNvPr id="0" name=""/>
        <dsp:cNvSpPr/>
      </dsp:nvSpPr>
      <dsp:spPr>
        <a:xfrm>
          <a:off x="3072203" y="0"/>
          <a:ext cx="3091130" cy="6083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Actividades durante el primer año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Durante los primeros siete meses realizar el proceso de autoevaluación.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ocho entregar el informe a la DAAC para revisión y aval.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nueve realizar los ajustes recomendados por la DAAC.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diez proponer la aprobación del informe al Consejo de Facultad.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el mes once radicar el proceso de cargue del informe en el aplicativo SACES-CNA  (para pregrado).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2739" y="90536"/>
        <a:ext cx="2910058" cy="5902428"/>
      </dsp:txXfrm>
    </dsp:sp>
    <dsp:sp modelId="{5780A6C8-AEFD-4973-8C46-888957028715}">
      <dsp:nvSpPr>
        <dsp:cNvPr id="0" name=""/>
        <dsp:cNvSpPr/>
      </dsp:nvSpPr>
      <dsp:spPr>
        <a:xfrm>
          <a:off x="6281412" y="2886678"/>
          <a:ext cx="265121" cy="3101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1412" y="2948706"/>
        <a:ext cx="185585" cy="186086"/>
      </dsp:txXfrm>
    </dsp:sp>
    <dsp:sp modelId="{6729D437-5EA8-40E8-8B46-77C78989A650}">
      <dsp:nvSpPr>
        <dsp:cNvPr id="0" name=""/>
        <dsp:cNvSpPr/>
      </dsp:nvSpPr>
      <dsp:spPr>
        <a:xfrm>
          <a:off x="6663562" y="0"/>
          <a:ext cx="2447885" cy="6083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Actividades durante el segundo año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Una vez radicado el informe ante el CNA,  los términos son los que establezca el CNA para revisión, visita, ponencia en sala del CNA y emisión de resolución o formulación de recomendaciones.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CO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Desarrollo del plan de mejoramiento.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35258" y="71696"/>
        <a:ext cx="2304493" cy="5940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CCE39-A7C4-47A4-B8BA-EA51949564BF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BBD5-E0EF-41FF-8351-4B256DF83D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950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DBBD5-E0EF-41FF-8351-4B256DF83D1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9607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CNA – Octubre 2022 (</a:t>
            </a:r>
            <a:r>
              <a:rPr lang="es-ES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de los Aspectos por Evaluar para la Autoevaluación con Fines de Acreditación en Alta Calidad de Programas Académicos</a:t>
            </a:r>
            <a:r>
              <a:rPr lang="es-C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Guía 03 – CNA (</a:t>
            </a:r>
            <a:r>
              <a:rPr lang="es-ES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Autoevaluación de Programas Académicos e Instituciones de Educación Superior</a:t>
            </a:r>
            <a:r>
              <a:rPr lang="es-CO" sz="1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endParaRPr lang="es-CO" sz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O" sz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O" sz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DBBD5-E0EF-41FF-8351-4B256DF83D1F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083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DBBD5-E0EF-41FF-8351-4B256DF83D1F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131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AE390-4C36-A50E-38EC-CD2EC61A0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AEE8F22-DE83-5E09-8F63-39B8758A39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56DC953-A855-F6D6-FC8D-F21CBC129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EDFCF3-C128-3069-5773-79C023988A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DBBD5-E0EF-41FF-8351-4B256DF83D1F}" type="slidenum">
              <a:rPr lang="es-CO" smtClean="0"/>
              <a:t>26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0596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DBBD5-E0EF-41FF-8351-4B256DF83D1F}" type="slidenum">
              <a:rPr lang="es-CO" smtClean="0"/>
              <a:t>27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40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12C6B-0387-55C7-C063-2D53C6773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F4739B-1143-3818-CEDB-94B89819B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5AD2AD-A066-8566-EED1-5259BBA4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49043-3C15-A31E-556F-88EFD157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BF115F-D81E-8553-8A34-7D063FD3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A16AA21-B402-31F3-1EF6-28FF7D4426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434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6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8654E5C-CBC0-3E7B-2E05-1450D244B8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10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8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127B1E2-38AC-AF54-87F4-D81E98DFE5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8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F149B28-7874-38BF-7783-26C51361EE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04" y="0"/>
            <a:ext cx="12342250" cy="688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57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967A0F1-06D5-087E-C057-5CABCCC10E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851" y="0"/>
            <a:ext cx="122868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50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0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CAF881B-BC99-25B2-4943-D8B803D948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22" y="0"/>
            <a:ext cx="122868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86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664BC65-7922-CFA6-BE50-64A1F950A0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71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27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742E496-6C5B-3D00-BDC9-37D44E42F1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426" y="-43220"/>
            <a:ext cx="12364284" cy="690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25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556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B61C-CE0A-489E-A8E2-FA49D226E6A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DAB6-0B5C-4A94-829C-A61247E24A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37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A27C13-4917-8099-BA72-A961940D9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47E4A6-A8EF-1856-BFFC-78C89984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97DE6C-343E-8DB2-6925-9AFDD734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7D59AC3-C56E-FC94-9F3F-714B78C00B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583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2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5BC30-3B4D-F763-4731-5C88776D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D10291-5164-9778-E318-F4E352AD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CCB3F-A3AA-F8BC-CC49-5EB4D1DE0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8EB79-4425-5FD3-EC4E-38465410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57F266-21B9-D615-46BF-A6D2F9807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8FB0F4-BFAC-A22C-7DBD-8ECE7099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34C580C-A076-EF52-A428-45EDF6AF2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135" y="-22722"/>
            <a:ext cx="12327561" cy="68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08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8E5D1B6-D1DF-6B4A-6359-7BE2AA7D5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0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FC383-4ECC-31C3-0764-B986A88C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7A8C10-1975-3F2C-02E2-E39C96EFB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F29D6B-4257-78A8-5CCD-7A09BA16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57654-7506-1FB4-6D71-5BEF2A00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B805BC-C81A-F52E-E697-AE49DB35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D868E19-DBE3-533E-CED2-7361208C7F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69" y="-35021"/>
            <a:ext cx="12427027" cy="693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7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0250C64-04E9-5440-6E17-8071757E8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135" y="-22722"/>
            <a:ext cx="12280135" cy="685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0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8FDD285-A6E1-6D2B-44A8-842362AE46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42"/>
            <a:ext cx="12192000" cy="680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A2E90F4-DE91-3287-1D53-CB22D023C0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117" y="-37070"/>
            <a:ext cx="12382958" cy="691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00A8C-DC09-F2C2-C6CE-A7CC3D68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4259C2-FE46-A56F-1AB0-12E79CF6C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42E458-E33D-F663-1353-3E4EA291C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ACE41-4D54-47E6-F91E-751A320D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4146C-EEC2-AB0B-541E-4FD03BA2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7AF3D-7CC6-1852-F143-5DB1490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EAF8D97-6F88-75FC-5861-0544C3EBAE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202" y="-73790"/>
            <a:ext cx="12324202" cy="687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4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4FA714-C23B-FEB7-5ACC-83422148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9AC1CD-6BF6-C4C8-7C68-A687F3BF3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ADE86-2C55-FAE4-FC11-0BCA83F95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F167-9D81-4C97-8214-5832DAA7B42D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ADD70-F3F3-45CE-4E70-3ED19DC37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CCF42F-78F6-F34A-8159-C3039F121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6EF3-184A-44AB-8A94-3833B39C5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35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60" r:id="rId6"/>
    <p:sldLayoutId id="2147483661" r:id="rId7"/>
    <p:sldLayoutId id="2147483662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63" r:id="rId15"/>
    <p:sldLayoutId id="2147483670" r:id="rId16"/>
    <p:sldLayoutId id="2147483671" r:id="rId17"/>
    <p:sldLayoutId id="214748367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P%202024.xlsx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Escalas.xlsx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CuadroMaestro_AcreditacionPOSGRADO.xlsx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Tabla%20contenido%20informe%20de%20autoevaluaci&#243;n%20-%20v2.docx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20310" y="475511"/>
            <a:ext cx="1034137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Orientaciones Proceso de Autoevaluación</a:t>
            </a:r>
          </a:p>
          <a:p>
            <a:pPr algn="ctr"/>
            <a:endParaRPr lang="es-CO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División de Autoevaluación, Acreditación y Certificación (DAAC)</a:t>
            </a:r>
          </a:p>
          <a:p>
            <a:pPr algn="ctr"/>
            <a:endParaRPr lang="es-CO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de Nariño</a:t>
            </a:r>
            <a:endParaRPr lang="es-CO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CO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03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031671" y="675225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3B941D-973F-4C8F-9063-A05E1C2939BB}"/>
              </a:ext>
            </a:extLst>
          </p:cNvPr>
          <p:cNvSpPr/>
          <p:nvPr/>
        </p:nvSpPr>
        <p:spPr>
          <a:xfrm>
            <a:off x="3557391" y="1848325"/>
            <a:ext cx="8029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16. Seguimiento de los egresados.</a:t>
            </a:r>
          </a:p>
          <a:p>
            <a:r>
              <a:rPr lang="es-MX" sz="2400" dirty="0"/>
              <a:t>17. Impacto de los egresados en el medio social y académico.</a:t>
            </a:r>
            <a:endParaRPr lang="es-CO" sz="2400" dirty="0"/>
          </a:p>
          <a:p>
            <a:endParaRPr lang="es-CO" sz="2400" dirty="0"/>
          </a:p>
        </p:txBody>
      </p:sp>
      <p:sp>
        <p:nvSpPr>
          <p:cNvPr id="8" name="Acorde 7"/>
          <p:cNvSpPr/>
          <p:nvPr/>
        </p:nvSpPr>
        <p:spPr>
          <a:xfrm rot="12195258">
            <a:off x="-1159101" y="1153071"/>
            <a:ext cx="3726090" cy="3781601"/>
          </a:xfrm>
          <a:prstGeom prst="chord">
            <a:avLst>
              <a:gd name="adj1" fmla="val 2692062"/>
              <a:gd name="adj2" fmla="val 1620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102825" y="3043871"/>
            <a:ext cx="25641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</a:rPr>
              <a:t>Egresados </a:t>
            </a:r>
            <a:br>
              <a:rPr lang="es-CO" sz="3600" b="1" dirty="0">
                <a:solidFill>
                  <a:schemeClr val="bg1"/>
                </a:solidFill>
              </a:rPr>
            </a:br>
            <a:r>
              <a:rPr lang="es-CO" sz="3600" b="1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2825" y="232817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FACTOR 4</a:t>
            </a:r>
            <a:r>
              <a:rPr lang="es-CO" sz="2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384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2567102" y="3204687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31E683B-B505-4524-B020-45162A1D0865}"/>
              </a:ext>
            </a:extLst>
          </p:cNvPr>
          <p:cNvSpPr/>
          <p:nvPr/>
        </p:nvSpPr>
        <p:spPr>
          <a:xfrm>
            <a:off x="3978383" y="388531"/>
            <a:ext cx="70695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CO" sz="2400" dirty="0"/>
              <a:t>18. Integralidad de los aspectos curriculares.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19. Flexibilidad de los aspectos curriculares.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20. Interdisciplinariedad. 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21. Estrategias pedagógicas.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22. Sistema de evaluación de estudiantes.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23. Resultados de aprendizaje.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24. Competencias.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25. Evaluación y autorregulación del programa académico.</a:t>
            </a:r>
            <a:endParaRPr lang="es-CO" sz="2400" dirty="0"/>
          </a:p>
          <a:p>
            <a:pPr>
              <a:lnSpc>
                <a:spcPct val="150000"/>
              </a:lnSpc>
            </a:pPr>
            <a:r>
              <a:rPr lang="es-MX" sz="2400" dirty="0"/>
              <a:t>26. Vinculación e interacción social.</a:t>
            </a:r>
            <a:endParaRPr lang="es-CO" sz="24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3719CD-6227-4D95-B808-1EEB51114AA5}"/>
              </a:ext>
            </a:extLst>
          </p:cNvPr>
          <p:cNvSpPr/>
          <p:nvPr/>
        </p:nvSpPr>
        <p:spPr>
          <a:xfrm>
            <a:off x="3812939" y="1422400"/>
            <a:ext cx="5434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4328CB-2460-4504-A0F8-D75402934A58}"/>
              </a:ext>
            </a:extLst>
          </p:cNvPr>
          <p:cNvSpPr/>
          <p:nvPr/>
        </p:nvSpPr>
        <p:spPr>
          <a:xfrm>
            <a:off x="3812940" y="2017208"/>
            <a:ext cx="5784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037CB0C-AC56-4467-B9FA-BE0657F274E1}"/>
              </a:ext>
            </a:extLst>
          </p:cNvPr>
          <p:cNvSpPr/>
          <p:nvPr/>
        </p:nvSpPr>
        <p:spPr>
          <a:xfrm>
            <a:off x="3812939" y="2617795"/>
            <a:ext cx="7589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15" name="Acorde 14"/>
          <p:cNvSpPr/>
          <p:nvPr/>
        </p:nvSpPr>
        <p:spPr>
          <a:xfrm rot="12195258">
            <a:off x="-1244146" y="1734266"/>
            <a:ext cx="3984696" cy="3781601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dirty="0"/>
          </a:p>
        </p:txBody>
      </p:sp>
      <p:sp>
        <p:nvSpPr>
          <p:cNvPr id="5" name="Rectángulo 4"/>
          <p:cNvSpPr/>
          <p:nvPr/>
        </p:nvSpPr>
        <p:spPr>
          <a:xfrm>
            <a:off x="80041" y="2661672"/>
            <a:ext cx="2213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Aspectos Académicos y Resultados de Aprendizaje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000" b="1" dirty="0">
                <a:solidFill>
                  <a:schemeClr val="bg1"/>
                </a:solidFill>
              </a:rPr>
              <a:t>(9)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0041" y="2042899"/>
            <a:ext cx="1612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FACTOR 5</a:t>
            </a:r>
          </a:p>
        </p:txBody>
      </p:sp>
    </p:spTree>
    <p:extLst>
      <p:ext uri="{BB962C8B-B14F-4D97-AF65-F5344CB8AC3E}">
        <p14:creationId xmlns:p14="http://schemas.microsoft.com/office/powerpoint/2010/main" val="371138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2BBD770-3FA4-426C-8093-914BC47B7BDB}"/>
              </a:ext>
            </a:extLst>
          </p:cNvPr>
          <p:cNvSpPr/>
          <p:nvPr/>
        </p:nvSpPr>
        <p:spPr>
          <a:xfrm>
            <a:off x="3231715" y="2030380"/>
            <a:ext cx="8343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27. Políticas, estrategias y estructura para la permanencia y la graduación.</a:t>
            </a:r>
          </a:p>
          <a:p>
            <a:r>
              <a:rPr lang="es-MX" sz="2400" dirty="0"/>
              <a:t>28. Caracterización de estudiantes y sistema de alertas tempranas</a:t>
            </a:r>
            <a:endParaRPr lang="es-CO" sz="2400" dirty="0"/>
          </a:p>
          <a:p>
            <a:r>
              <a:rPr lang="es-CO" sz="2400" dirty="0"/>
              <a:t>29. Ajustes a los aspectos curriculares.</a:t>
            </a:r>
          </a:p>
          <a:p>
            <a:r>
              <a:rPr lang="es-CO" sz="2400" dirty="0"/>
              <a:t>30. Mecanismos de selección. </a:t>
            </a:r>
            <a:endParaRPr lang="es-MX" sz="2400" dirty="0"/>
          </a:p>
          <a:p>
            <a:endParaRPr lang="es-CO" sz="24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35A3872-6B93-41DF-B8A3-2FC89FC81EF2}"/>
              </a:ext>
            </a:extLst>
          </p:cNvPr>
          <p:cNvSpPr/>
          <p:nvPr/>
        </p:nvSpPr>
        <p:spPr>
          <a:xfrm>
            <a:off x="4363000" y="4246371"/>
            <a:ext cx="79405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B49B84B-F893-4103-8FB2-755B40C9C11F}"/>
              </a:ext>
            </a:extLst>
          </p:cNvPr>
          <p:cNvSpPr/>
          <p:nvPr/>
        </p:nvSpPr>
        <p:spPr>
          <a:xfrm>
            <a:off x="4633582" y="5211183"/>
            <a:ext cx="67666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9" name="Acorde 8"/>
          <p:cNvSpPr/>
          <p:nvPr/>
        </p:nvSpPr>
        <p:spPr>
          <a:xfrm rot="12200477">
            <a:off x="-1288190" y="1494404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-60816" y="2781522"/>
            <a:ext cx="24803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Permanencia y Graduación</a:t>
            </a:r>
            <a:br>
              <a:rPr lang="es-MX" sz="3200" b="1" dirty="0">
                <a:solidFill>
                  <a:schemeClr val="bg1"/>
                </a:solidFill>
              </a:rPr>
            </a:br>
            <a:r>
              <a:rPr lang="es-MX" sz="3200" b="1" dirty="0">
                <a:solidFill>
                  <a:schemeClr val="bg1"/>
                </a:solidFill>
              </a:rPr>
              <a:t>(4)</a:t>
            </a:r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7722" y="2306794"/>
            <a:ext cx="18162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FACTOR 6</a:t>
            </a:r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1E940DC-A33E-4AAA-85CC-5B987FEABD27}"/>
              </a:ext>
            </a:extLst>
          </p:cNvPr>
          <p:cNvSpPr/>
          <p:nvPr/>
        </p:nvSpPr>
        <p:spPr>
          <a:xfrm>
            <a:off x="4021666" y="1845129"/>
            <a:ext cx="73785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61448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4700F48-4E44-496F-8A33-529B1421A802}"/>
              </a:ext>
            </a:extLst>
          </p:cNvPr>
          <p:cNvSpPr/>
          <p:nvPr/>
        </p:nvSpPr>
        <p:spPr>
          <a:xfrm>
            <a:off x="4152112" y="1905506"/>
            <a:ext cx="70950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2400" dirty="0"/>
              <a:t>31. Inserción del programa en contextos académicos nacionales e internacionales.</a:t>
            </a:r>
          </a:p>
          <a:p>
            <a:pPr algn="just">
              <a:lnSpc>
                <a:spcPct val="150000"/>
              </a:lnSpc>
            </a:pPr>
            <a:r>
              <a:rPr lang="es-MX" sz="2400" dirty="0"/>
              <a:t>32. Relaciones externas de profesores y estudiantes.</a:t>
            </a:r>
          </a:p>
          <a:p>
            <a:pPr algn="just">
              <a:lnSpc>
                <a:spcPct val="150000"/>
              </a:lnSpc>
            </a:pPr>
            <a:r>
              <a:rPr lang="es-CO" sz="2400" dirty="0"/>
              <a:t>33. Habilidades comunica</a:t>
            </a:r>
            <a:r>
              <a:rPr lang="es-MX" sz="2400" dirty="0" err="1"/>
              <a:t>tivas</a:t>
            </a:r>
            <a:r>
              <a:rPr lang="es-MX" sz="2400" dirty="0"/>
              <a:t> en una segunda lengua.</a:t>
            </a:r>
            <a:r>
              <a:rPr lang="es-CO" sz="2400" dirty="0"/>
              <a:t> </a:t>
            </a:r>
          </a:p>
          <a:p>
            <a:pPr algn="just"/>
            <a:endParaRPr lang="es-CO" sz="2400" dirty="0"/>
          </a:p>
          <a:p>
            <a:pPr algn="just"/>
            <a:endParaRPr lang="es-CO" sz="24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A8BCF18-6D02-4AF2-A2C2-699F7FD65766}"/>
              </a:ext>
            </a:extLst>
          </p:cNvPr>
          <p:cNvSpPr/>
          <p:nvPr/>
        </p:nvSpPr>
        <p:spPr>
          <a:xfrm>
            <a:off x="4741334" y="2284731"/>
            <a:ext cx="7095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6F2BFE9-373B-49D3-8D53-30C270666217}"/>
              </a:ext>
            </a:extLst>
          </p:cNvPr>
          <p:cNvSpPr/>
          <p:nvPr/>
        </p:nvSpPr>
        <p:spPr>
          <a:xfrm>
            <a:off x="4748383" y="2989359"/>
            <a:ext cx="6971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400" dirty="0"/>
          </a:p>
        </p:txBody>
      </p:sp>
      <p:sp>
        <p:nvSpPr>
          <p:cNvPr id="9" name="Acorde 8"/>
          <p:cNvSpPr/>
          <p:nvPr/>
        </p:nvSpPr>
        <p:spPr>
          <a:xfrm rot="12200477">
            <a:off x="-1273772" y="1420182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0" y="2081706"/>
            <a:ext cx="28378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MX" dirty="0"/>
            </a:br>
            <a:r>
              <a:rPr lang="es-MX" sz="2400" b="1" dirty="0">
                <a:solidFill>
                  <a:schemeClr val="bg1"/>
                </a:solidFill>
              </a:rPr>
              <a:t>FACTOR 7 </a:t>
            </a:r>
          </a:p>
          <a:p>
            <a:r>
              <a:rPr lang="es-MX" sz="2400" b="1" dirty="0">
                <a:solidFill>
                  <a:schemeClr val="bg1"/>
                </a:solidFill>
              </a:rPr>
              <a:t>Interacción con el Entorno Nacional e Internacional (3)</a:t>
            </a:r>
            <a:br>
              <a:rPr lang="es-MX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7715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A59616E0-D201-4B02-B182-0DDD84401C3A}"/>
              </a:ext>
            </a:extLst>
          </p:cNvPr>
          <p:cNvSpPr/>
          <p:nvPr/>
        </p:nvSpPr>
        <p:spPr>
          <a:xfrm>
            <a:off x="4266203" y="2565148"/>
            <a:ext cx="7566568" cy="206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34. Formación para la investigación, desarrollo tecnológico, la innovación y la creación.</a:t>
            </a:r>
          </a:p>
          <a:p>
            <a:pPr algn="just"/>
            <a:r>
              <a:rPr lang="es-MX" sz="2400" dirty="0"/>
              <a:t>35. Compromiso con la investigación, desarrollo tecnológico, la innovación y la creación.</a:t>
            </a:r>
            <a:endParaRPr lang="es-CO" sz="2400" dirty="0"/>
          </a:p>
          <a:p>
            <a:pPr>
              <a:lnSpc>
                <a:spcPct val="150000"/>
              </a:lnSpc>
            </a:pPr>
            <a:endParaRPr lang="es-CO" sz="2400" dirty="0"/>
          </a:p>
        </p:txBody>
      </p:sp>
      <p:sp>
        <p:nvSpPr>
          <p:cNvPr id="9" name="Acorde 8"/>
          <p:cNvSpPr/>
          <p:nvPr/>
        </p:nvSpPr>
        <p:spPr>
          <a:xfrm rot="12200477">
            <a:off x="-1619621" y="864312"/>
            <a:ext cx="4948155" cy="4432829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86331" y="1584560"/>
            <a:ext cx="30590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MX" sz="2400" b="1" dirty="0">
                <a:solidFill>
                  <a:schemeClr val="bg1"/>
                </a:solidFill>
              </a:rPr>
            </a:br>
            <a:r>
              <a:rPr lang="es-MX" sz="2400" b="1" dirty="0">
                <a:solidFill>
                  <a:schemeClr val="bg1"/>
                </a:solidFill>
              </a:rPr>
              <a:t>Aportes de la Investigación, la Innovación, el Desarrollo Tecnológico y la Creación, Asociados al Programa </a:t>
            </a:r>
            <a:br>
              <a:rPr lang="es-MX" sz="2400" b="1" dirty="0">
                <a:solidFill>
                  <a:schemeClr val="bg1"/>
                </a:solidFill>
              </a:rPr>
            </a:br>
            <a:r>
              <a:rPr lang="es-MX" sz="2400" b="1" dirty="0">
                <a:solidFill>
                  <a:schemeClr val="bg1"/>
                </a:solidFill>
              </a:rPr>
              <a:t>(2)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4925" y="1278085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FACTOR 8</a:t>
            </a:r>
            <a:r>
              <a:rPr lang="es-MX" b="1" dirty="0">
                <a:solidFill>
                  <a:schemeClr val="bg1"/>
                </a:solidFill>
              </a:rPr>
              <a:t> </a:t>
            </a:r>
            <a:br>
              <a:rPr lang="es-MX" dirty="0">
                <a:solidFill>
                  <a:schemeClr val="bg1"/>
                </a:solidFill>
              </a:rPr>
            </a:b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553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031671" y="675225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DE50D1F-FD1F-4677-9C29-6491A72CC5F3}"/>
              </a:ext>
            </a:extLst>
          </p:cNvPr>
          <p:cNvSpPr/>
          <p:nvPr/>
        </p:nvSpPr>
        <p:spPr>
          <a:xfrm>
            <a:off x="3869172" y="2700688"/>
            <a:ext cx="6509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36. Programas y servicios.</a:t>
            </a:r>
          </a:p>
          <a:p>
            <a:r>
              <a:rPr lang="es-MX" sz="2400" dirty="0"/>
              <a:t>37. Participación y seguimiento.</a:t>
            </a:r>
            <a:endParaRPr lang="es-CO" sz="2400" dirty="0"/>
          </a:p>
          <a:p>
            <a:endParaRPr lang="es-CO" sz="2400" dirty="0"/>
          </a:p>
        </p:txBody>
      </p:sp>
      <p:sp>
        <p:nvSpPr>
          <p:cNvPr id="9" name="Acorde 8"/>
          <p:cNvSpPr/>
          <p:nvPr/>
        </p:nvSpPr>
        <p:spPr>
          <a:xfrm rot="12200477">
            <a:off x="-1238831" y="1607436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178248" y="1932928"/>
            <a:ext cx="20188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b="1" dirty="0">
              <a:solidFill>
                <a:schemeClr val="bg1"/>
              </a:solidFill>
            </a:endParaRPr>
          </a:p>
          <a:p>
            <a:r>
              <a:rPr lang="es-MX" sz="2400" b="1" dirty="0">
                <a:solidFill>
                  <a:schemeClr val="bg1"/>
                </a:solidFill>
              </a:rPr>
              <a:t>FACTOR 9 Bienestar de la Comunidad Académica del Programa (2)</a:t>
            </a:r>
            <a:endParaRPr lang="es-CO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9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031671" y="675225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2F34CBA-928F-4F9E-818D-3528C785D371}"/>
              </a:ext>
            </a:extLst>
          </p:cNvPr>
          <p:cNvSpPr/>
          <p:nvPr/>
        </p:nvSpPr>
        <p:spPr>
          <a:xfrm>
            <a:off x="4321479" y="2799099"/>
            <a:ext cx="71599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38. Estrategias y recursos de apoyo a profesores.</a:t>
            </a:r>
          </a:p>
          <a:p>
            <a:r>
              <a:rPr lang="es-CO" sz="2400" dirty="0"/>
              <a:t>39. Estrategias y recursos de apoyo a estudiantes.</a:t>
            </a:r>
          </a:p>
          <a:p>
            <a:r>
              <a:rPr lang="es-MX" sz="2400" dirty="0"/>
              <a:t>40. Recursos bibliográficos y de información.</a:t>
            </a:r>
            <a:endParaRPr lang="es-CO" sz="2400" dirty="0"/>
          </a:p>
        </p:txBody>
      </p:sp>
      <p:sp>
        <p:nvSpPr>
          <p:cNvPr id="9" name="Acorde 8"/>
          <p:cNvSpPr/>
          <p:nvPr/>
        </p:nvSpPr>
        <p:spPr>
          <a:xfrm rot="12200477">
            <a:off x="-1575526" y="1053159"/>
            <a:ext cx="4948155" cy="4432829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86769" y="2060436"/>
            <a:ext cx="29449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FACTOR 10 </a:t>
            </a:r>
            <a:br>
              <a:rPr lang="es-MX" sz="2800" b="1" dirty="0">
                <a:solidFill>
                  <a:schemeClr val="bg1"/>
                </a:solidFill>
              </a:rPr>
            </a:br>
            <a:br>
              <a:rPr lang="es-MX" sz="2800" b="1" dirty="0">
                <a:solidFill>
                  <a:schemeClr val="bg1"/>
                </a:solidFill>
              </a:rPr>
            </a:br>
            <a:r>
              <a:rPr lang="es-MX" sz="2800" b="1" dirty="0">
                <a:solidFill>
                  <a:schemeClr val="bg1"/>
                </a:solidFill>
              </a:rPr>
              <a:t>Medios Educativos y Ambientes de Aprendizaje</a:t>
            </a:r>
            <a:br>
              <a:rPr lang="es-MX" sz="2800" b="1" dirty="0">
                <a:solidFill>
                  <a:schemeClr val="bg1"/>
                </a:solidFill>
              </a:rPr>
            </a:br>
            <a:r>
              <a:rPr lang="es-MX" sz="2800" b="1" dirty="0">
                <a:solidFill>
                  <a:schemeClr val="bg1"/>
                </a:solidFill>
              </a:rPr>
              <a:t>(3)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05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031671" y="675225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B43172F-9B64-423D-86A8-120E3D6128FB}"/>
              </a:ext>
            </a:extLst>
          </p:cNvPr>
          <p:cNvSpPr/>
          <p:nvPr/>
        </p:nvSpPr>
        <p:spPr>
          <a:xfrm>
            <a:off x="4118983" y="1931282"/>
            <a:ext cx="75069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41. Organización y administración.</a:t>
            </a:r>
          </a:p>
          <a:p>
            <a:r>
              <a:rPr lang="es-MX" sz="2400" dirty="0"/>
              <a:t>42. Dirección y gestión.</a:t>
            </a:r>
          </a:p>
          <a:p>
            <a:r>
              <a:rPr lang="es-CO" sz="2400" dirty="0"/>
              <a:t>43. Sistemas de comunicación e información.</a:t>
            </a:r>
          </a:p>
          <a:p>
            <a:r>
              <a:rPr lang="es-MX" sz="2400" dirty="0"/>
              <a:t>44. Estudiantes y capacidad institucional.</a:t>
            </a:r>
          </a:p>
          <a:p>
            <a:r>
              <a:rPr lang="es-MX" sz="2400" dirty="0"/>
              <a:t>45. Financiación del programa académico.</a:t>
            </a:r>
            <a:endParaRPr lang="es-CO" sz="2400" dirty="0"/>
          </a:p>
          <a:p>
            <a:r>
              <a:rPr lang="es-MX" sz="2400" dirty="0"/>
              <a:t>46. Aseguramiento de la alta calidad y mejora continua.</a:t>
            </a:r>
            <a:endParaRPr lang="es-CO" sz="2400" dirty="0"/>
          </a:p>
          <a:p>
            <a:endParaRPr lang="es-CO" sz="2400" dirty="0"/>
          </a:p>
          <a:p>
            <a:endParaRPr lang="es-CO" sz="2400" dirty="0"/>
          </a:p>
          <a:p>
            <a:endParaRPr lang="es-CO" sz="24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E34120F-D8E5-48A4-A57B-A45BC594E69C}"/>
              </a:ext>
            </a:extLst>
          </p:cNvPr>
          <p:cNvSpPr/>
          <p:nvPr/>
        </p:nvSpPr>
        <p:spPr>
          <a:xfrm>
            <a:off x="4430041" y="1257087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/>
              <a:t>.</a:t>
            </a:r>
            <a:endParaRPr lang="es-CO" sz="2400" dirty="0"/>
          </a:p>
        </p:txBody>
      </p:sp>
      <p:sp>
        <p:nvSpPr>
          <p:cNvPr id="13" name="Acorde 12"/>
          <p:cNvSpPr/>
          <p:nvPr/>
        </p:nvSpPr>
        <p:spPr>
          <a:xfrm rot="12200477">
            <a:off x="-1586412" y="1064045"/>
            <a:ext cx="4948155" cy="4432829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206117" y="2280264"/>
            <a:ext cx="31847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FACTOR 11  </a:t>
            </a:r>
          </a:p>
          <a:p>
            <a:r>
              <a:rPr lang="es-MX" sz="2800" b="1" dirty="0">
                <a:solidFill>
                  <a:schemeClr val="bg1"/>
                </a:solidFill>
              </a:rPr>
              <a:t>Organización, Administración y Financiación del Programa</a:t>
            </a:r>
            <a:br>
              <a:rPr lang="es-MX" sz="2800" b="1" dirty="0">
                <a:solidFill>
                  <a:schemeClr val="bg1"/>
                </a:solidFill>
              </a:rPr>
            </a:br>
            <a:r>
              <a:rPr lang="es-MX" sz="2800" b="1" dirty="0">
                <a:solidFill>
                  <a:schemeClr val="bg1"/>
                </a:solidFill>
              </a:rPr>
              <a:t>(6)                                                                         </a:t>
            </a:r>
            <a:endParaRPr lang="es-CO" sz="2800" b="1" dirty="0">
              <a:solidFill>
                <a:schemeClr val="bg1"/>
              </a:solidFill>
            </a:endParaRPr>
          </a:p>
          <a:p>
            <a:br>
              <a:rPr lang="es-MX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O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0195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627663" y="1753854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CA4B2E0-3603-4481-866F-ABCA7FA428F0}"/>
              </a:ext>
            </a:extLst>
          </p:cNvPr>
          <p:cNvSpPr/>
          <p:nvPr/>
        </p:nvSpPr>
        <p:spPr>
          <a:xfrm>
            <a:off x="4136246" y="3080407"/>
            <a:ext cx="781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47. Recursos de infraestructura física y tecnológica.</a:t>
            </a:r>
          </a:p>
          <a:p>
            <a:r>
              <a:rPr lang="es-MX" sz="2400" dirty="0"/>
              <a:t>48. Recursos informáticos y de comunicación. </a:t>
            </a:r>
            <a:endParaRPr lang="es-CO" sz="2400" dirty="0"/>
          </a:p>
          <a:p>
            <a:endParaRPr lang="es-CO" sz="2400" dirty="0"/>
          </a:p>
        </p:txBody>
      </p:sp>
      <p:sp>
        <p:nvSpPr>
          <p:cNvPr id="8" name="Acorde 7"/>
          <p:cNvSpPr/>
          <p:nvPr/>
        </p:nvSpPr>
        <p:spPr>
          <a:xfrm rot="12200477">
            <a:off x="-1435794" y="1575197"/>
            <a:ext cx="4339611" cy="3857038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0" y="2548458"/>
            <a:ext cx="2362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FACTOR 12 </a:t>
            </a:r>
          </a:p>
          <a:p>
            <a:r>
              <a:rPr lang="es-CO" sz="3200" b="1" dirty="0">
                <a:solidFill>
                  <a:schemeClr val="bg1"/>
                </a:solidFill>
              </a:rPr>
              <a:t>Recursos Físicos y Tecnológicos (2)</a:t>
            </a:r>
          </a:p>
        </p:txBody>
      </p:sp>
    </p:spTree>
    <p:extLst>
      <p:ext uri="{BB962C8B-B14F-4D97-AF65-F5344CB8AC3E}">
        <p14:creationId xmlns:p14="http://schemas.microsoft.com/office/powerpoint/2010/main" val="4225111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299A4-0077-0284-C8FE-586F04514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BC3894D-850A-5490-961F-E485C2DC3093}"/>
              </a:ext>
            </a:extLst>
          </p:cNvPr>
          <p:cNvSpPr/>
          <p:nvPr/>
        </p:nvSpPr>
        <p:spPr>
          <a:xfrm>
            <a:off x="3627663" y="1753854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8" name="Acorde 7">
            <a:extLst>
              <a:ext uri="{FF2B5EF4-FFF2-40B4-BE49-F238E27FC236}">
                <a16:creationId xmlns:a16="http://schemas.microsoft.com/office/drawing/2014/main" id="{2E196BC4-D637-92AD-2101-B03E6749681B}"/>
              </a:ext>
            </a:extLst>
          </p:cNvPr>
          <p:cNvSpPr/>
          <p:nvPr/>
        </p:nvSpPr>
        <p:spPr>
          <a:xfrm rot="12167037">
            <a:off x="-1054481" y="1257806"/>
            <a:ext cx="3541657" cy="4002128"/>
          </a:xfrm>
          <a:prstGeom prst="chord">
            <a:avLst>
              <a:gd name="adj1" fmla="val 2692062"/>
              <a:gd name="adj2" fmla="val 1620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8AC14A1-F5D7-D2B6-B6FB-836FFBC65638}"/>
              </a:ext>
            </a:extLst>
          </p:cNvPr>
          <p:cNvSpPr/>
          <p:nvPr/>
        </p:nvSpPr>
        <p:spPr>
          <a:xfrm>
            <a:off x="0" y="2548458"/>
            <a:ext cx="2362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dirty="0"/>
              <a:t>Fuentes de Información</a:t>
            </a:r>
          </a:p>
        </p:txBody>
      </p:sp>
      <p:graphicFrame>
        <p:nvGraphicFramePr>
          <p:cNvPr id="14" name="CuadroTexto 5">
            <a:extLst>
              <a:ext uri="{FF2B5EF4-FFF2-40B4-BE49-F238E27FC236}">
                <a16:creationId xmlns:a16="http://schemas.microsoft.com/office/drawing/2014/main" id="{553F5EEA-C581-3393-2D05-4A6931C345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7528906"/>
              </p:ext>
            </p:extLst>
          </p:nvPr>
        </p:nvGraphicFramePr>
        <p:xfrm>
          <a:off x="2579914" y="0"/>
          <a:ext cx="9470572" cy="673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63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28A1216-57F8-5B3E-1081-3BA0FB34D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239" y="4973938"/>
            <a:ext cx="11173522" cy="963399"/>
          </a:xfrm>
        </p:spPr>
        <p:txBody>
          <a:bodyPr>
            <a:normAutofit/>
          </a:bodyPr>
          <a:lstStyle/>
          <a:p>
            <a:pPr algn="ctr"/>
            <a:endParaRPr lang="es-CO" sz="1000" dirty="0">
              <a:solidFill>
                <a:srgbClr val="FF0000"/>
              </a:solidFill>
            </a:endParaRPr>
          </a:p>
          <a:p>
            <a:pPr algn="ctr"/>
            <a:r>
              <a:rPr lang="es-C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CNA – Octubre 2022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54732" y="1724641"/>
            <a:ext cx="10482535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CO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Autoevaluación </a:t>
            </a:r>
          </a:p>
          <a:p>
            <a:pPr algn="ctr"/>
            <a:r>
              <a:rPr lang="es-CO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Acreditación en Alta Calidad </a:t>
            </a:r>
          </a:p>
          <a:p>
            <a:pPr algn="ctr"/>
            <a:r>
              <a:rPr lang="es-CO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 Académicos</a:t>
            </a:r>
            <a:endParaRPr lang="es-ES" sz="4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698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orde 5"/>
          <p:cNvSpPr/>
          <p:nvPr/>
        </p:nvSpPr>
        <p:spPr>
          <a:xfrm rot="12142265">
            <a:off x="-1255386" y="1219917"/>
            <a:ext cx="4055106" cy="3842200"/>
          </a:xfrm>
          <a:prstGeom prst="chord">
            <a:avLst>
              <a:gd name="adj1" fmla="val 2692062"/>
              <a:gd name="adj2" fmla="val 16200000"/>
            </a:avLst>
          </a:prstGeom>
          <a:scene3d>
            <a:camera prst="obliqueTopRight"/>
            <a:lightRig rig="threePt" dir="t"/>
          </a:scene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-181945" y="2598003"/>
            <a:ext cx="2744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Número de Aspectos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DE2E5B-06CF-427E-923F-B018F7C3B6E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29280" y="479686"/>
          <a:ext cx="6451601" cy="5209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0740">
                  <a:extLst>
                    <a:ext uri="{9D8B030D-6E8A-4147-A177-3AD203B41FA5}">
                      <a16:colId xmlns:a16="http://schemas.microsoft.com/office/drawing/2014/main" val="3193856922"/>
                    </a:ext>
                  </a:extLst>
                </a:gridCol>
                <a:gridCol w="1704196">
                  <a:extLst>
                    <a:ext uri="{9D8B030D-6E8A-4147-A177-3AD203B41FA5}">
                      <a16:colId xmlns:a16="http://schemas.microsoft.com/office/drawing/2014/main" val="3640337409"/>
                    </a:ext>
                  </a:extLst>
                </a:gridCol>
                <a:gridCol w="1825925">
                  <a:extLst>
                    <a:ext uri="{9D8B030D-6E8A-4147-A177-3AD203B41FA5}">
                      <a16:colId xmlns:a16="http://schemas.microsoft.com/office/drawing/2014/main" val="2136578127"/>
                    </a:ext>
                  </a:extLst>
                </a:gridCol>
                <a:gridCol w="1460740">
                  <a:extLst>
                    <a:ext uri="{9D8B030D-6E8A-4147-A177-3AD203B41FA5}">
                      <a16:colId xmlns:a16="http://schemas.microsoft.com/office/drawing/2014/main" val="239402072"/>
                    </a:ext>
                  </a:extLst>
                </a:gridCol>
              </a:tblGrid>
              <a:tr h="32273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Factor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N.Aspectos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N.Encuestas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RD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2551150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0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 dirty="0">
                          <a:effectLst/>
                        </a:rPr>
                        <a:t>4</a:t>
                      </a:r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06279721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2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10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7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35322362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23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6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17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37540704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 dirty="0">
                          <a:effectLst/>
                        </a:rPr>
                        <a:t>0</a:t>
                      </a:r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81838218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5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19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5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5965971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6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7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0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7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5425821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7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425213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8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2044351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9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21434048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10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8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5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1038446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10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1135687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12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4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3</a:t>
                      </a:r>
                      <a:endParaRPr lang="es-CO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5455691"/>
                  </a:ext>
                </a:extLst>
              </a:tr>
              <a:tr h="32273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Total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104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>
                          <a:effectLst/>
                        </a:rPr>
                        <a:t>24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u="none" strike="noStrike" dirty="0">
                          <a:effectLst/>
                        </a:rPr>
                        <a:t>80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1393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510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orde 5"/>
          <p:cNvSpPr/>
          <p:nvPr/>
        </p:nvSpPr>
        <p:spPr>
          <a:xfrm rot="12200477">
            <a:off x="3096857" y="290374"/>
            <a:ext cx="5529414" cy="5129727"/>
          </a:xfrm>
          <a:prstGeom prst="chord">
            <a:avLst>
              <a:gd name="adj1" fmla="val 2692062"/>
              <a:gd name="adj2" fmla="val 2141507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778" y="1333451"/>
            <a:ext cx="7008450" cy="2429436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Matriz de Autoevaluación de Programas</a:t>
            </a:r>
            <a:br>
              <a:rPr lang="es-CO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s-CO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(MAP)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588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corde 6"/>
          <p:cNvSpPr/>
          <p:nvPr/>
        </p:nvSpPr>
        <p:spPr>
          <a:xfrm rot="12200477">
            <a:off x="3359545" y="607179"/>
            <a:ext cx="4729842" cy="4335798"/>
          </a:xfrm>
          <a:prstGeom prst="chord">
            <a:avLst>
              <a:gd name="adj1" fmla="val 2692062"/>
              <a:gd name="adj2" fmla="val 2141507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023" y="1828800"/>
            <a:ext cx="3932237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Ponderación Factores y Características</a:t>
            </a:r>
            <a:endParaRPr lang="es-CO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83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BD93DF-62F7-43D6-B98E-CB157B72E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291824"/>
              </p:ext>
            </p:extLst>
          </p:nvPr>
        </p:nvGraphicFramePr>
        <p:xfrm>
          <a:off x="2786647" y="418311"/>
          <a:ext cx="9100553" cy="60213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6734">
                  <a:extLst>
                    <a:ext uri="{9D8B030D-6E8A-4147-A177-3AD203B41FA5}">
                      <a16:colId xmlns:a16="http://schemas.microsoft.com/office/drawing/2014/main" val="4171522079"/>
                    </a:ext>
                  </a:extLst>
                </a:gridCol>
                <a:gridCol w="4716193">
                  <a:extLst>
                    <a:ext uri="{9D8B030D-6E8A-4147-A177-3AD203B41FA5}">
                      <a16:colId xmlns:a16="http://schemas.microsoft.com/office/drawing/2014/main" val="2996204862"/>
                    </a:ext>
                  </a:extLst>
                </a:gridCol>
                <a:gridCol w="1694108">
                  <a:extLst>
                    <a:ext uri="{9D8B030D-6E8A-4147-A177-3AD203B41FA5}">
                      <a16:colId xmlns:a16="http://schemas.microsoft.com/office/drawing/2014/main" val="1828648164"/>
                    </a:ext>
                  </a:extLst>
                </a:gridCol>
                <a:gridCol w="2183518">
                  <a:extLst>
                    <a:ext uri="{9D8B030D-6E8A-4147-A177-3AD203B41FA5}">
                      <a16:colId xmlns:a16="http://schemas.microsoft.com/office/drawing/2014/main" val="3598303759"/>
                    </a:ext>
                  </a:extLst>
                </a:gridCol>
              </a:tblGrid>
              <a:tr h="413834"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PONDERACIÓN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JUSTIFICACIÓN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853326"/>
                  </a:ext>
                </a:extLst>
              </a:tr>
              <a:tr h="641536">
                <a:tc>
                  <a:txBody>
                    <a:bodyPr/>
                    <a:lstStyle/>
                    <a:p>
                      <a:r>
                        <a:rPr lang="es-CO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/>
                        <a:t>Proyecto educativo del programa e identidad institucional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246976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83378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402611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309722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59250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61343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418948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784289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281035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991523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869497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r>
                        <a:rPr lang="es-CO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1896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15925"/>
                  </a:ext>
                </a:extLst>
              </a:tr>
            </a:tbl>
          </a:graphicData>
        </a:graphic>
      </p:graphicFrame>
      <p:sp>
        <p:nvSpPr>
          <p:cNvPr id="9" name="Acorde 8"/>
          <p:cNvSpPr/>
          <p:nvPr/>
        </p:nvSpPr>
        <p:spPr>
          <a:xfrm rot="12200477">
            <a:off x="-1259158" y="640603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0" y="1827869"/>
            <a:ext cx="21314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Ponderación </a:t>
            </a:r>
          </a:p>
          <a:p>
            <a:pPr algn="ctr"/>
            <a:r>
              <a:rPr lang="es-CO" sz="2800" b="1" dirty="0">
                <a:solidFill>
                  <a:schemeClr val="bg1"/>
                </a:solidFill>
              </a:rPr>
              <a:t>Factores</a:t>
            </a:r>
            <a:endParaRPr lang="es-CO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65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CA560F5-FDBB-46AF-BE8B-A9F498CF4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088317"/>
              </p:ext>
            </p:extLst>
          </p:nvPr>
        </p:nvGraphicFramePr>
        <p:xfrm>
          <a:off x="3221493" y="1534886"/>
          <a:ext cx="8415335" cy="25458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8580">
                  <a:extLst>
                    <a:ext uri="{9D8B030D-6E8A-4147-A177-3AD203B41FA5}">
                      <a16:colId xmlns:a16="http://schemas.microsoft.com/office/drawing/2014/main" val="4171522079"/>
                    </a:ext>
                  </a:extLst>
                </a:gridCol>
                <a:gridCol w="3586081">
                  <a:extLst>
                    <a:ext uri="{9D8B030D-6E8A-4147-A177-3AD203B41FA5}">
                      <a16:colId xmlns:a16="http://schemas.microsoft.com/office/drawing/2014/main" val="2996204862"/>
                    </a:ext>
                  </a:extLst>
                </a:gridCol>
                <a:gridCol w="1778695">
                  <a:extLst>
                    <a:ext uri="{9D8B030D-6E8A-4147-A177-3AD203B41FA5}">
                      <a16:colId xmlns:a16="http://schemas.microsoft.com/office/drawing/2014/main" val="1828648164"/>
                    </a:ext>
                  </a:extLst>
                </a:gridCol>
                <a:gridCol w="2581979">
                  <a:extLst>
                    <a:ext uri="{9D8B030D-6E8A-4147-A177-3AD203B41FA5}">
                      <a16:colId xmlns:a16="http://schemas.microsoft.com/office/drawing/2014/main" val="3598303759"/>
                    </a:ext>
                  </a:extLst>
                </a:gridCol>
              </a:tblGrid>
              <a:tr h="460548">
                <a:tc>
                  <a:txBody>
                    <a:bodyPr/>
                    <a:lstStyle/>
                    <a:p>
                      <a:pPr algn="l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CARACTERÍSTICA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PONDERACIÓN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JUSTIFICACIÓN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853326"/>
                  </a:ext>
                </a:extLst>
              </a:tr>
              <a:tr h="466944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/>
                        <a:t>Proyecto educativo del programa.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246976"/>
                  </a:ext>
                </a:extLst>
              </a:tr>
              <a:tr h="1151369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/>
                        <a:t>Relevancia académica y pertinencia social del programa académico.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87163"/>
                  </a:ext>
                </a:extLst>
              </a:tr>
              <a:tr h="466944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019264"/>
                  </a:ext>
                </a:extLst>
              </a:tr>
            </a:tbl>
          </a:graphicData>
        </a:graphic>
      </p:graphicFrame>
      <p:sp>
        <p:nvSpPr>
          <p:cNvPr id="9" name="Acorde 8"/>
          <p:cNvSpPr/>
          <p:nvPr/>
        </p:nvSpPr>
        <p:spPr>
          <a:xfrm rot="12216758">
            <a:off x="-1384444" y="683401"/>
            <a:ext cx="4148784" cy="3384401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121739" y="1898547"/>
            <a:ext cx="23415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Ponderación</a:t>
            </a:r>
          </a:p>
          <a:p>
            <a:pPr algn="ctr"/>
            <a:r>
              <a:rPr lang="es-CO" sz="2800" b="1" dirty="0">
                <a:solidFill>
                  <a:schemeClr val="bg1"/>
                </a:solidFill>
              </a:rPr>
              <a:t>Características</a:t>
            </a:r>
            <a:endParaRPr lang="es-CO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90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corde 6"/>
          <p:cNvSpPr/>
          <p:nvPr/>
        </p:nvSpPr>
        <p:spPr>
          <a:xfrm rot="12200477">
            <a:off x="3359545" y="607179"/>
            <a:ext cx="4729842" cy="4335798"/>
          </a:xfrm>
          <a:prstGeom prst="chord">
            <a:avLst>
              <a:gd name="adj1" fmla="val 2692062"/>
              <a:gd name="adj2" fmla="val 2141507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023" y="1828800"/>
            <a:ext cx="3932237" cy="1600200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Escalas de Valoración</a:t>
            </a:r>
            <a:endParaRPr lang="es-CO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30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13966-3A49-87A6-FE76-19BF8248A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71F087-8847-54E6-EC15-6DDD09AE6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17009"/>
              </p:ext>
            </p:extLst>
          </p:nvPr>
        </p:nvGraphicFramePr>
        <p:xfrm>
          <a:off x="3693108" y="70094"/>
          <a:ext cx="8301897" cy="17751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54248">
                  <a:extLst>
                    <a:ext uri="{9D8B030D-6E8A-4147-A177-3AD203B41FA5}">
                      <a16:colId xmlns:a16="http://schemas.microsoft.com/office/drawing/2014/main" val="1046079449"/>
                    </a:ext>
                  </a:extLst>
                </a:gridCol>
                <a:gridCol w="2158270">
                  <a:extLst>
                    <a:ext uri="{9D8B030D-6E8A-4147-A177-3AD203B41FA5}">
                      <a16:colId xmlns:a16="http://schemas.microsoft.com/office/drawing/2014/main" val="472147261"/>
                    </a:ext>
                  </a:extLst>
                </a:gridCol>
                <a:gridCol w="3089379">
                  <a:extLst>
                    <a:ext uri="{9D8B030D-6E8A-4147-A177-3AD203B41FA5}">
                      <a16:colId xmlns:a16="http://schemas.microsoft.com/office/drawing/2014/main" val="79712834"/>
                    </a:ext>
                  </a:extLst>
                </a:gridCol>
              </a:tblGrid>
              <a:tr h="519483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Aspecto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cuantitativa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Nivel de cumplimiento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387880"/>
                  </a:ext>
                </a:extLst>
              </a:tr>
              <a:tr h="405987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Se cumple en alto 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702148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Se cumple plenamente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559538"/>
                  </a:ext>
                </a:extLst>
              </a:tr>
              <a:tr h="5144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Característica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Promedio 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Se cumple plenamente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112258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60EAEF9D-8EE4-0A2D-1FCA-71DEC540E420}"/>
              </a:ext>
            </a:extLst>
          </p:cNvPr>
          <p:cNvSpPr txBox="1">
            <a:spLocks/>
          </p:cNvSpPr>
          <p:nvPr/>
        </p:nvSpPr>
        <p:spPr>
          <a:xfrm>
            <a:off x="932881" y="524285"/>
            <a:ext cx="2403826" cy="7302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400" dirty="0"/>
              <a:t>Valoración  Característica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6B8A0E1-8DE7-4997-E264-3F7E660518EB}"/>
              </a:ext>
            </a:extLst>
          </p:cNvPr>
          <p:cNvSpPr txBox="1">
            <a:spLocks/>
          </p:cNvSpPr>
          <p:nvPr/>
        </p:nvSpPr>
        <p:spPr>
          <a:xfrm>
            <a:off x="1246210" y="2987072"/>
            <a:ext cx="2179408" cy="7768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400" dirty="0"/>
              <a:t>Valoración Factor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7060FDB3-A760-D971-4EA0-F01796B1C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66431"/>
              </p:ext>
            </p:extLst>
          </p:nvPr>
        </p:nvGraphicFramePr>
        <p:xfrm>
          <a:off x="3724643" y="1955534"/>
          <a:ext cx="8270363" cy="23181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3522">
                  <a:extLst>
                    <a:ext uri="{9D8B030D-6E8A-4147-A177-3AD203B41FA5}">
                      <a16:colId xmlns:a16="http://schemas.microsoft.com/office/drawing/2014/main" val="3298197548"/>
                    </a:ext>
                  </a:extLst>
                </a:gridCol>
                <a:gridCol w="1448676">
                  <a:extLst>
                    <a:ext uri="{9D8B030D-6E8A-4147-A177-3AD203B41FA5}">
                      <a16:colId xmlns:a16="http://schemas.microsoft.com/office/drawing/2014/main" val="955087748"/>
                    </a:ext>
                  </a:extLst>
                </a:gridCol>
                <a:gridCol w="1395624">
                  <a:extLst>
                    <a:ext uri="{9D8B030D-6E8A-4147-A177-3AD203B41FA5}">
                      <a16:colId xmlns:a16="http://schemas.microsoft.com/office/drawing/2014/main" val="752072837"/>
                    </a:ext>
                  </a:extLst>
                </a:gridCol>
                <a:gridCol w="1300174">
                  <a:extLst>
                    <a:ext uri="{9D8B030D-6E8A-4147-A177-3AD203B41FA5}">
                      <a16:colId xmlns:a16="http://schemas.microsoft.com/office/drawing/2014/main" val="2988298209"/>
                    </a:ext>
                  </a:extLst>
                </a:gridCol>
                <a:gridCol w="2512367">
                  <a:extLst>
                    <a:ext uri="{9D8B030D-6E8A-4147-A177-3AD203B41FA5}">
                      <a16:colId xmlns:a16="http://schemas.microsoft.com/office/drawing/2014/main" val="2693455970"/>
                    </a:ext>
                  </a:extLst>
                </a:gridCol>
              </a:tblGrid>
              <a:tr h="580782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Característica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cuantitativa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cualitativa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Ponderación</a:t>
                      </a:r>
                    </a:p>
                    <a:p>
                      <a:pPr algn="ctr"/>
                      <a:r>
                        <a:rPr lang="es-CO" sz="16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ponderada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02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dirty="0"/>
                        <a:t>Característica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Se cumple plenamente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015885"/>
                  </a:ext>
                </a:extLst>
              </a:tr>
              <a:tr h="372081">
                <a:tc>
                  <a:txBody>
                    <a:bodyPr/>
                    <a:lstStyle/>
                    <a:p>
                      <a:r>
                        <a:rPr lang="es-CO" sz="1600" dirty="0"/>
                        <a:t>Característica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Se cumple plenamente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61,6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dirty="0"/>
                        <a:t>Valoración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87,4</a:t>
                      </a:r>
                    </a:p>
                    <a:p>
                      <a:pPr algn="ctr"/>
                      <a:r>
                        <a:rPr lang="es-CO" sz="1600" dirty="0"/>
                        <a:t>(Se cumple plenamente)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740299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99B098BC-40D0-6970-FE09-36522D2F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96374"/>
              </p:ext>
            </p:extLst>
          </p:nvPr>
        </p:nvGraphicFramePr>
        <p:xfrm>
          <a:off x="3424282" y="4427324"/>
          <a:ext cx="8570723" cy="231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3261">
                  <a:extLst>
                    <a:ext uri="{9D8B030D-6E8A-4147-A177-3AD203B41FA5}">
                      <a16:colId xmlns:a16="http://schemas.microsoft.com/office/drawing/2014/main" val="3298197548"/>
                    </a:ext>
                  </a:extLst>
                </a:gridCol>
                <a:gridCol w="1025480">
                  <a:extLst>
                    <a:ext uri="{9D8B030D-6E8A-4147-A177-3AD203B41FA5}">
                      <a16:colId xmlns:a16="http://schemas.microsoft.com/office/drawing/2014/main" val="955087748"/>
                    </a:ext>
                  </a:extLst>
                </a:gridCol>
                <a:gridCol w="1643995">
                  <a:extLst>
                    <a:ext uri="{9D8B030D-6E8A-4147-A177-3AD203B41FA5}">
                      <a16:colId xmlns:a16="http://schemas.microsoft.com/office/drawing/2014/main" val="752072837"/>
                    </a:ext>
                  </a:extLst>
                </a:gridCol>
                <a:gridCol w="1596867">
                  <a:extLst>
                    <a:ext uri="{9D8B030D-6E8A-4147-A177-3AD203B41FA5}">
                      <a16:colId xmlns:a16="http://schemas.microsoft.com/office/drawing/2014/main" val="2988298209"/>
                    </a:ext>
                  </a:extLst>
                </a:gridCol>
                <a:gridCol w="2351120">
                  <a:extLst>
                    <a:ext uri="{9D8B030D-6E8A-4147-A177-3AD203B41FA5}">
                      <a16:colId xmlns:a16="http://schemas.microsoft.com/office/drawing/2014/main" val="2693455970"/>
                    </a:ext>
                  </a:extLst>
                </a:gridCol>
              </a:tblGrid>
              <a:tr h="502588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Nivel de cumplimiento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Ponderación</a:t>
                      </a:r>
                    </a:p>
                    <a:p>
                      <a:pPr algn="ctr"/>
                      <a:r>
                        <a:rPr lang="es-CO" sz="16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Valoración ponderada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025510"/>
                  </a:ext>
                </a:extLst>
              </a:tr>
              <a:tr h="502588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87,4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Se cumple plenamente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015885"/>
                  </a:ext>
                </a:extLst>
              </a:tr>
              <a:tr h="290764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5246"/>
                  </a:ext>
                </a:extLst>
              </a:tr>
              <a:tr h="179036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Apreciación global  de la calidad del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Suma </a:t>
                      </a:r>
                    </a:p>
                    <a:p>
                      <a:pPr algn="ctr"/>
                      <a:r>
                        <a:rPr lang="es-CO" sz="1600" dirty="0"/>
                        <a:t>(Nivel de cumplimiento)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740299"/>
                  </a:ext>
                </a:extLst>
              </a:tr>
            </a:tbl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21BDDA49-06B4-D92A-37A7-9DBAF92D3A45}"/>
              </a:ext>
            </a:extLst>
          </p:cNvPr>
          <p:cNvSpPr txBox="1">
            <a:spLocks/>
          </p:cNvSpPr>
          <p:nvPr/>
        </p:nvSpPr>
        <p:spPr>
          <a:xfrm>
            <a:off x="720442" y="4447432"/>
            <a:ext cx="2179408" cy="7768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400" dirty="0"/>
              <a:t>Valoración  Autoevaluación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1470808-A9C8-5CC2-227E-4CF8A8835A4B}"/>
              </a:ext>
            </a:extLst>
          </p:cNvPr>
          <p:cNvSpPr/>
          <p:nvPr/>
        </p:nvSpPr>
        <p:spPr>
          <a:xfrm>
            <a:off x="7413070" y="1223502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A3DACEB-BB0D-828F-B01E-B5448884C2DD}"/>
              </a:ext>
            </a:extLst>
          </p:cNvPr>
          <p:cNvSpPr/>
          <p:nvPr/>
        </p:nvSpPr>
        <p:spPr>
          <a:xfrm>
            <a:off x="5654417" y="2461038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B826492-4251-9ADF-66C9-0C850F278FF3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6505219" y="1716083"/>
            <a:ext cx="1060372" cy="7881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>
            <a:extLst>
              <a:ext uri="{FF2B5EF4-FFF2-40B4-BE49-F238E27FC236}">
                <a16:creationId xmlns:a16="http://schemas.microsoft.com/office/drawing/2014/main" id="{7FE77D43-6B64-7EB4-4A2B-BAA579D91779}"/>
              </a:ext>
            </a:extLst>
          </p:cNvPr>
          <p:cNvSpPr/>
          <p:nvPr/>
        </p:nvSpPr>
        <p:spPr>
          <a:xfrm>
            <a:off x="9815797" y="1301617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B0C27BCF-76A9-20C3-BA65-B1FBF84138EC}"/>
              </a:ext>
            </a:extLst>
          </p:cNvPr>
          <p:cNvSpPr/>
          <p:nvPr/>
        </p:nvSpPr>
        <p:spPr>
          <a:xfrm>
            <a:off x="7013242" y="2614469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5E59C4A-361B-46F9-25DC-7BCF7DA1908E}"/>
              </a:ext>
            </a:extLst>
          </p:cNvPr>
          <p:cNvCxnSpPr>
            <a:cxnSpLocks/>
            <a:endCxn id="15" idx="7"/>
          </p:cNvCxnSpPr>
          <p:nvPr/>
        </p:nvCxnSpPr>
        <p:spPr>
          <a:xfrm flipH="1">
            <a:off x="7902201" y="1733457"/>
            <a:ext cx="1991749" cy="965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6C7C3AC2-C7AC-00F9-F02D-3080DC24CA4D}"/>
              </a:ext>
            </a:extLst>
          </p:cNvPr>
          <p:cNvSpPr/>
          <p:nvPr/>
        </p:nvSpPr>
        <p:spPr>
          <a:xfrm>
            <a:off x="10406721" y="3654865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489D15B0-EAEA-86E6-F07E-F9178FED67E0}"/>
              </a:ext>
            </a:extLst>
          </p:cNvPr>
          <p:cNvSpPr/>
          <p:nvPr/>
        </p:nvSpPr>
        <p:spPr>
          <a:xfrm>
            <a:off x="5468489" y="4989608"/>
            <a:ext cx="1041480" cy="577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8CF4AEAB-D6CE-511D-323D-39486429EB87}"/>
              </a:ext>
            </a:extLst>
          </p:cNvPr>
          <p:cNvCxnSpPr>
            <a:cxnSpLocks/>
            <a:endCxn id="22" idx="7"/>
          </p:cNvCxnSpPr>
          <p:nvPr/>
        </p:nvCxnSpPr>
        <p:spPr>
          <a:xfrm flipH="1">
            <a:off x="6357448" y="3871344"/>
            <a:ext cx="4049273" cy="12027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A81EADE6-6CCB-CD5A-6C7D-7C878B26375F}"/>
              </a:ext>
            </a:extLst>
          </p:cNvPr>
          <p:cNvCxnSpPr>
            <a:cxnSpLocks/>
          </p:cNvCxnSpPr>
          <p:nvPr/>
        </p:nvCxnSpPr>
        <p:spPr>
          <a:xfrm>
            <a:off x="3041538" y="824469"/>
            <a:ext cx="636815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E987BECE-F035-139A-06C3-E82B3B4D9378}"/>
              </a:ext>
            </a:extLst>
          </p:cNvPr>
          <p:cNvCxnSpPr>
            <a:cxnSpLocks/>
          </p:cNvCxnSpPr>
          <p:nvPr/>
        </p:nvCxnSpPr>
        <p:spPr>
          <a:xfrm>
            <a:off x="3041583" y="3446500"/>
            <a:ext cx="636815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A6B77651-F76B-7E9F-AEB4-7C6781AA8C58}"/>
              </a:ext>
            </a:extLst>
          </p:cNvPr>
          <p:cNvCxnSpPr>
            <a:cxnSpLocks/>
          </p:cNvCxnSpPr>
          <p:nvPr/>
        </p:nvCxnSpPr>
        <p:spPr>
          <a:xfrm>
            <a:off x="2763505" y="4798223"/>
            <a:ext cx="636815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corde 23">
            <a:extLst>
              <a:ext uri="{FF2B5EF4-FFF2-40B4-BE49-F238E27FC236}">
                <a16:creationId xmlns:a16="http://schemas.microsoft.com/office/drawing/2014/main" id="{DA9DA23E-A5E3-9D0E-3B88-6426A63FD5B2}"/>
              </a:ext>
            </a:extLst>
          </p:cNvPr>
          <p:cNvSpPr/>
          <p:nvPr/>
        </p:nvSpPr>
        <p:spPr>
          <a:xfrm rot="12200477">
            <a:off x="-998139" y="942637"/>
            <a:ext cx="3005302" cy="2563931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5B9EA92-9E2B-C6DD-F1BE-0A81168E0707}"/>
              </a:ext>
            </a:extLst>
          </p:cNvPr>
          <p:cNvSpPr/>
          <p:nvPr/>
        </p:nvSpPr>
        <p:spPr>
          <a:xfrm>
            <a:off x="-147621" y="1702687"/>
            <a:ext cx="2179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Procedimiento para valoraciones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894282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517097" y="1293311"/>
            <a:ext cx="4602169" cy="4031376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159263" y="2078246"/>
            <a:ext cx="25472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s-CO" sz="4000" b="1" dirty="0">
                <a:solidFill>
                  <a:schemeClr val="bg1"/>
                </a:solidFill>
              </a:rPr>
            </a:br>
            <a:r>
              <a:rPr lang="es-CO" sz="4000" b="1" dirty="0">
                <a:solidFill>
                  <a:schemeClr val="bg1"/>
                </a:solidFill>
              </a:rPr>
              <a:t>Emisión de juicios</a:t>
            </a:r>
            <a:endParaRPr lang="es-CO" sz="4000" dirty="0">
              <a:solidFill>
                <a:schemeClr val="bg1"/>
              </a:solidFill>
            </a:endParaRPr>
          </a:p>
        </p:txBody>
      </p:sp>
      <p:graphicFrame>
        <p:nvGraphicFramePr>
          <p:cNvPr id="9" name="Marcador de texto 3">
            <a:extLst>
              <a:ext uri="{FF2B5EF4-FFF2-40B4-BE49-F238E27FC236}">
                <a16:creationId xmlns:a16="http://schemas.microsoft.com/office/drawing/2014/main" id="{9A6913B9-2C55-FA7F-A059-B4F1903BE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328571"/>
              </p:ext>
            </p:extLst>
          </p:nvPr>
        </p:nvGraphicFramePr>
        <p:xfrm>
          <a:off x="3211286" y="435429"/>
          <a:ext cx="8251371" cy="6099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088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237128" y="1077907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-76202" y="1973922"/>
            <a:ext cx="2699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s-CO" sz="2400" b="1" dirty="0">
                <a:solidFill>
                  <a:schemeClr val="bg1"/>
                </a:solidFill>
              </a:rPr>
            </a:br>
            <a:r>
              <a:rPr lang="es-CO" sz="2400" b="1" dirty="0">
                <a:solidFill>
                  <a:schemeClr val="bg1"/>
                </a:solidFill>
              </a:rPr>
              <a:t>Emisión de juicios (recomendaciones)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7832" y="1771719"/>
            <a:ext cx="9105900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dirty="0"/>
              <a:t>Tenga en cuenta los resultados de la autoevaluación anterior.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dirty="0"/>
              <a:t> Destaque los logros alcanzados en atención al plan de mejoramiento y a las recomendaciones del MEN.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CO" sz="2400" dirty="0"/>
              <a:t>Socialice y consensúe los resultados con la comunidad académica del programa.</a:t>
            </a:r>
          </a:p>
        </p:txBody>
      </p:sp>
    </p:spTree>
    <p:extLst>
      <p:ext uri="{BB962C8B-B14F-4D97-AF65-F5344CB8AC3E}">
        <p14:creationId xmlns:p14="http://schemas.microsoft.com/office/powerpoint/2010/main" val="1308585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292212" y="1581845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-435429" y="1804824"/>
            <a:ext cx="30334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s-CO" sz="2800" b="1" dirty="0">
                <a:solidFill>
                  <a:schemeClr val="bg1"/>
                </a:solidFill>
              </a:rPr>
            </a:br>
            <a:r>
              <a:rPr lang="es-MX" sz="2800" b="1" dirty="0">
                <a:solidFill>
                  <a:schemeClr val="bg1"/>
                </a:solidFill>
              </a:rPr>
              <a:t>Valoración de Factores y Características</a:t>
            </a:r>
          </a:p>
          <a:p>
            <a:pPr algn="ctr"/>
            <a:r>
              <a:rPr lang="es-MX" sz="2800" b="1" dirty="0">
                <a:solidFill>
                  <a:schemeClr val="bg1"/>
                </a:solidFill>
              </a:rPr>
              <a:t>(orientaciones)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710543" y="589584"/>
            <a:ext cx="9209314" cy="62478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O" sz="2000" dirty="0"/>
              <a:t>Para cada característica presentar una tabla con la valoración de los aspectos (el promedio de estos valores es la valoración de la característica): luego, realizar </a:t>
            </a:r>
            <a:r>
              <a:rPr lang="es-MX" sz="2000" dirty="0"/>
              <a:t>una breve argumentación que justifique y explique el análisis del nivel de cumplimiento de la característica; debe basarse en evidencias empíricas de los aspectos.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MX" sz="2000" dirty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O" sz="2000" dirty="0"/>
              <a:t>Para cada factor, presentar una tabla con la valoración de las características en la que se incluya: valoración cuantitativa, valoración cualitativa, ponderación y valoración ponderada (la sumatoria de la valoración ponderada produce la valoración cuantitativa del Factor al cual corresponde un nivel de cumplimiento); luego, de manera sintética justifique y explique la apreciación global del factor con base en el análisis y valoración de las características vinculadas al mismo.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CO" sz="2000" dirty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MX" sz="2000" dirty="0"/>
              <a:t>Al finalizar la valoración de factores y características,  presentar una tabla con la valoración de los factores (cuantitativa y cualitativa), ponderaciones y ponderados (la suma de la última columna corresponde a la valoración cuantitativa de la autoevaluación); luego, elaborar una argumentación que permita concluir sobre la calidad del programa.</a:t>
            </a:r>
          </a:p>
          <a:p>
            <a:pPr lvl="1"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83191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4E94717-A5D9-4B31-BA4A-38215658BEB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17599" y="1122039"/>
            <a:ext cx="7089957" cy="4966198"/>
          </a:xfrm>
          <a:prstGeom prst="rect">
            <a:avLst/>
          </a:prstGeom>
        </p:spPr>
      </p:pic>
      <p:sp>
        <p:nvSpPr>
          <p:cNvPr id="6" name="Acorde 5"/>
          <p:cNvSpPr/>
          <p:nvPr/>
        </p:nvSpPr>
        <p:spPr>
          <a:xfrm rot="12142265">
            <a:off x="-1316088" y="1418175"/>
            <a:ext cx="4055106" cy="3842200"/>
          </a:xfrm>
          <a:prstGeom prst="chord">
            <a:avLst>
              <a:gd name="adj1" fmla="val 2692062"/>
              <a:gd name="adj2" fmla="val 16200000"/>
            </a:avLst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74357" y="2774141"/>
            <a:ext cx="2272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Modelo de Autoevaluación</a:t>
            </a:r>
            <a:endParaRPr lang="es-CO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435118-1CEF-EDA6-5B43-1D371BD439E8}"/>
              </a:ext>
            </a:extLst>
          </p:cNvPr>
          <p:cNvSpPr txBox="1"/>
          <p:nvPr/>
        </p:nvSpPr>
        <p:spPr>
          <a:xfrm>
            <a:off x="7922712" y="190901"/>
            <a:ext cx="393943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dirty="0"/>
              <a:t>Clara fundamentación, coherente con la</a:t>
            </a:r>
          </a:p>
          <a:p>
            <a:pPr algn="ctr"/>
            <a:r>
              <a:rPr lang="es-CO" dirty="0"/>
              <a:t>misión, la visión y el proyecto educativo institucional, y expresada claramente en su proyecto educativo de programa.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7799FC5-BF76-C0E0-F216-57A34909AEFF}"/>
              </a:ext>
            </a:extLst>
          </p:cNvPr>
          <p:cNvSpPr txBox="1"/>
          <p:nvPr/>
        </p:nvSpPr>
        <p:spPr>
          <a:xfrm>
            <a:off x="8962086" y="5164907"/>
            <a:ext cx="313805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dirty="0"/>
              <a:t>Alta coherencia entre lo que dice que hace y lo que hace para lograrlo.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B4F01CC-9B81-5841-A385-799BC8FF7408}"/>
              </a:ext>
            </a:extLst>
          </p:cNvPr>
          <p:cNvSpPr txBox="1"/>
          <p:nvPr/>
        </p:nvSpPr>
        <p:spPr>
          <a:xfrm>
            <a:off x="4465529" y="6016333"/>
            <a:ext cx="440887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dirty="0"/>
              <a:t>Autorregulación, autoevaluación y evaluación externa.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20B9BDF-785C-2EDF-920E-1CBCEF76418F}"/>
              </a:ext>
            </a:extLst>
          </p:cNvPr>
          <p:cNvSpPr txBox="1"/>
          <p:nvPr/>
        </p:nvSpPr>
        <p:spPr>
          <a:xfrm>
            <a:off x="2830882" y="2820307"/>
            <a:ext cx="368185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dirty="0"/>
              <a:t>Plan de mejoramiento continuo.</a:t>
            </a:r>
          </a:p>
        </p:txBody>
      </p:sp>
    </p:spTree>
    <p:extLst>
      <p:ext uri="{BB962C8B-B14F-4D97-AF65-F5344CB8AC3E}">
        <p14:creationId xmlns:p14="http://schemas.microsoft.com/office/powerpoint/2010/main" val="1829765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CD5A59-4319-43A1-9AE3-C1173C445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0874" y="287929"/>
            <a:ext cx="9898984" cy="2434951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es-CO" sz="2000" dirty="0"/>
              <a:t>El informe debe contener un plan de mejoramiento por factor, en el cual se deben incluir los proyectos y actividades orientados a consolidar las acciones que se planeen desarrollar en el corto, mediano y largo plazo, en la perspectiva del desarrollo de las oportunidades de mejoramiento; dicho plan debe estar articulado con el Plan de Mejoramiento Institucional y  el Plan de Desarrollo.</a:t>
            </a:r>
          </a:p>
          <a:p>
            <a:pPr lvl="1" algn="just">
              <a:lnSpc>
                <a:spcPct val="150000"/>
              </a:lnSpc>
            </a:pPr>
            <a:endParaRPr lang="es-CO" sz="2000" dirty="0"/>
          </a:p>
        </p:txBody>
      </p:sp>
      <p:sp>
        <p:nvSpPr>
          <p:cNvPr id="5" name="Acorde 4"/>
          <p:cNvSpPr/>
          <p:nvPr/>
        </p:nvSpPr>
        <p:spPr>
          <a:xfrm rot="12200477">
            <a:off x="-1162660" y="2317106"/>
            <a:ext cx="3702406" cy="3435738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95250" y="3048670"/>
            <a:ext cx="2038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s-CO" sz="2400" b="1" dirty="0">
                <a:solidFill>
                  <a:schemeClr val="bg1"/>
                </a:solidFill>
              </a:rPr>
            </a:br>
            <a:r>
              <a:rPr lang="es-CO" sz="2400" b="1" dirty="0">
                <a:solidFill>
                  <a:schemeClr val="bg1"/>
                </a:solidFill>
              </a:rPr>
              <a:t>Plan de mejoramiento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por factor</a:t>
            </a:r>
            <a:endParaRPr lang="es-CO" sz="24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AE9CE2E-814C-41BE-9DF3-F8D27FBBF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010429"/>
              </p:ext>
            </p:extLst>
          </p:nvPr>
        </p:nvGraphicFramePr>
        <p:xfrm>
          <a:off x="2612571" y="3189155"/>
          <a:ext cx="930728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>
                  <a:extLst>
                    <a:ext uri="{9D8B030D-6E8A-4147-A177-3AD203B41FA5}">
                      <a16:colId xmlns:a16="http://schemas.microsoft.com/office/drawing/2014/main" val="4277240091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759378056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743140688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3815719407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168969140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27299233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721053798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1641051591"/>
                    </a:ext>
                  </a:extLst>
                </a:gridCol>
                <a:gridCol w="1251858">
                  <a:extLst>
                    <a:ext uri="{9D8B030D-6E8A-4147-A177-3AD203B41FA5}">
                      <a16:colId xmlns:a16="http://schemas.microsoft.com/office/drawing/2014/main" val="881293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Objetivos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Acciones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Metas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Indicadores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Fecha inicio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Fecha 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Recursos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Responsables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Medios de verificación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80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456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73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49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318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291297" y="1944618"/>
            <a:ext cx="3857496" cy="3185173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642" y="2694580"/>
            <a:ext cx="23043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 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Radicación</a:t>
            </a:r>
          </a:p>
          <a:p>
            <a:pPr algn="ctr"/>
            <a:r>
              <a:rPr lang="es-CO" sz="2800" b="1" dirty="0">
                <a:solidFill>
                  <a:schemeClr val="bg1"/>
                </a:solidFill>
              </a:rPr>
              <a:t>del trámite</a:t>
            </a:r>
            <a:endParaRPr lang="es-CO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Marcador de texto 3">
            <a:extLst>
              <a:ext uri="{FF2B5EF4-FFF2-40B4-BE49-F238E27FC236}">
                <a16:creationId xmlns:a16="http://schemas.microsoft.com/office/drawing/2014/main" id="{A28CC699-175C-32F3-16AC-EE60D8233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8710263"/>
              </p:ext>
            </p:extLst>
          </p:nvPr>
        </p:nvGraphicFramePr>
        <p:xfrm>
          <a:off x="2667000" y="538692"/>
          <a:ext cx="9133114" cy="6025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113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368923" y="1830826"/>
            <a:ext cx="4098549" cy="3367001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4564" y="2991106"/>
            <a:ext cx="24762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Términos para la autoevaluación</a:t>
            </a:r>
            <a:endParaRPr lang="es-CO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Marcador de texto 3">
            <a:extLst>
              <a:ext uri="{FF2B5EF4-FFF2-40B4-BE49-F238E27FC236}">
                <a16:creationId xmlns:a16="http://schemas.microsoft.com/office/drawing/2014/main" id="{D754D9C7-C20F-A4A5-6A90-F17A55976C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577289"/>
              </p:ext>
            </p:extLst>
          </p:nvPr>
        </p:nvGraphicFramePr>
        <p:xfrm>
          <a:off x="2783384" y="387250"/>
          <a:ext cx="9123410" cy="608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0693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27AEC42B-181A-4737-B3A4-7F10FE00507E}"/>
              </a:ext>
            </a:extLst>
          </p:cNvPr>
          <p:cNvSpPr/>
          <p:nvPr/>
        </p:nvSpPr>
        <p:spPr>
          <a:xfrm>
            <a:off x="3444344" y="1981150"/>
            <a:ext cx="80945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/>
              <a:t>Evidenciar los avances y la solidez de la planeación y la gestión.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/>
              <a:t>Describir el desarrollo de los planes de mejoramiento y de la capacidad innovadora del programa académico. 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MX" sz="2400" dirty="0"/>
              <a:t>Dar cuenta de los cambios significativos del programa, producto del mejoramiento continuo durante la vigencia de la acreditación. </a:t>
            </a:r>
          </a:p>
        </p:txBody>
      </p:sp>
      <p:sp>
        <p:nvSpPr>
          <p:cNvPr id="5" name="Acorde 4"/>
          <p:cNvSpPr/>
          <p:nvPr/>
        </p:nvSpPr>
        <p:spPr>
          <a:xfrm rot="12200477">
            <a:off x="-1590513" y="1309100"/>
            <a:ext cx="4860909" cy="4239798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800" b="1" i="1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7144" y="2274837"/>
            <a:ext cx="23928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Seguimiento y evaluación de los planes de mejoramiento</a:t>
            </a:r>
            <a:br>
              <a:rPr lang="es-MX" sz="2400" b="1" dirty="0">
                <a:solidFill>
                  <a:schemeClr val="bg1"/>
                </a:solidFill>
              </a:rPr>
            </a:br>
            <a:br>
              <a:rPr lang="es-MX" sz="2400" b="1" dirty="0">
                <a:solidFill>
                  <a:schemeClr val="bg1"/>
                </a:solidFill>
              </a:rPr>
            </a:br>
            <a:r>
              <a:rPr lang="es-MX" sz="2400" b="1" dirty="0">
                <a:solidFill>
                  <a:schemeClr val="bg1"/>
                </a:solidFill>
              </a:rPr>
              <a:t>(Guía 04 - CNA)</a:t>
            </a:r>
            <a:endParaRPr lang="es-CO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667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597" y="2094106"/>
            <a:ext cx="10964597" cy="792126"/>
          </a:xfrm>
        </p:spPr>
        <p:txBody>
          <a:bodyPr>
            <a:noAutofit/>
          </a:bodyPr>
          <a:lstStyle/>
          <a:p>
            <a:pPr algn="ctr"/>
            <a:r>
              <a:rPr lang="es-CO" sz="5400" b="1" dirty="0">
                <a:latin typeface="+mn-lt"/>
                <a:ea typeface="+mn-ea"/>
                <a:cs typeface="+mn-cs"/>
                <a:hlinkClick r:id="rId2" action="ppaction://hlinkfile"/>
              </a:rPr>
              <a:t>Cuadros Maestros</a:t>
            </a:r>
            <a:endParaRPr lang="es-CO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82279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441661" y="1657663"/>
            <a:ext cx="4285981" cy="3718974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-185057" y="2413019"/>
            <a:ext cx="28862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 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Informe de Autoevaluación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032165" y="1982450"/>
            <a:ext cx="878318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600" b="0" i="0" u="none" strike="noStrike" baseline="0" dirty="0">
                <a:latin typeface="Arimo-Regular"/>
              </a:rPr>
              <a:t>Contiene el resultado del juicio de cumplimiento del programa académico, respecto al servicio que ofrecen, los logros alcanzados y los impactos. Debe tener un cuerpo central y estar acompañado de los anexos necesarios para efecto de la verificación de la información contenida en el mismo la cual soporta los juicios de calidad, así como la metodología y los</a:t>
            </a:r>
          </a:p>
          <a:p>
            <a:pPr algn="l"/>
            <a:r>
              <a:rPr lang="es-CO" sz="2600" b="0" i="0" u="none" strike="noStrike" baseline="0" dirty="0">
                <a:latin typeface="Arimo-Regular"/>
              </a:rPr>
              <a:t>criterios utilizados en la construcción de los juicios.</a:t>
            </a:r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1153594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orde 4"/>
          <p:cNvSpPr/>
          <p:nvPr/>
        </p:nvSpPr>
        <p:spPr>
          <a:xfrm rot="12200477">
            <a:off x="-1441661" y="1657663"/>
            <a:ext cx="4285981" cy="3718974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-185057" y="2413019"/>
            <a:ext cx="28862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 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Informe de Autoevaluación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136668" y="2962317"/>
            <a:ext cx="8783189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2800" dirty="0">
                <a:hlinkClick r:id="rId2" action="ppaction://hlinkfile"/>
              </a:rPr>
              <a:t>Tabla de contenido del informe de autoevaluación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116606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01B4-BA77-0CD6-77A8-761E130E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881" y="2388824"/>
            <a:ext cx="3932237" cy="1600200"/>
          </a:xfrm>
        </p:spPr>
        <p:txBody>
          <a:bodyPr>
            <a:normAutofit/>
          </a:bodyPr>
          <a:lstStyle/>
          <a:p>
            <a:pPr algn="ctr"/>
            <a:r>
              <a:rPr lang="es-CO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  <a:endParaRPr lang="es-CO" sz="7200" b="1" dirty="0"/>
          </a:p>
        </p:txBody>
      </p:sp>
    </p:spTree>
    <p:extLst>
      <p:ext uri="{BB962C8B-B14F-4D97-AF65-F5344CB8AC3E}">
        <p14:creationId xmlns:p14="http://schemas.microsoft.com/office/powerpoint/2010/main" val="191570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orde 5"/>
          <p:cNvSpPr/>
          <p:nvPr/>
        </p:nvSpPr>
        <p:spPr>
          <a:xfrm rot="12142265">
            <a:off x="-1316088" y="1418175"/>
            <a:ext cx="4055106" cy="3842200"/>
          </a:xfrm>
          <a:prstGeom prst="chord">
            <a:avLst>
              <a:gd name="adj1" fmla="val 2692062"/>
              <a:gd name="adj2" fmla="val 16200000"/>
            </a:avLst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74357" y="2774141"/>
            <a:ext cx="2272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Modelo de Autoevaluación</a:t>
            </a:r>
            <a:endParaRPr lang="es-CO" sz="24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5F733E3-901C-4BA6-8087-6982CFCB3A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160513"/>
              </p:ext>
            </p:extLst>
          </p:nvPr>
        </p:nvGraphicFramePr>
        <p:xfrm>
          <a:off x="2854960" y="467360"/>
          <a:ext cx="9042400" cy="595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768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orde 5"/>
          <p:cNvSpPr/>
          <p:nvPr/>
        </p:nvSpPr>
        <p:spPr>
          <a:xfrm rot="12142265">
            <a:off x="-1255386" y="1219917"/>
            <a:ext cx="4055106" cy="3842200"/>
          </a:xfrm>
          <a:prstGeom prst="chord">
            <a:avLst>
              <a:gd name="adj1" fmla="val 2692062"/>
              <a:gd name="adj2" fmla="val 16200000"/>
            </a:avLst>
          </a:prstGeom>
          <a:scene3d>
            <a:camera prst="obliqueTopRight"/>
            <a:lightRig rig="threePt" dir="t"/>
          </a:scene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-181945" y="2598003"/>
            <a:ext cx="2744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Lineamientos de Autoevaluación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9D0ADA2-B461-774B-29A4-417775AF7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360" y="778422"/>
            <a:ext cx="7957635" cy="45945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4710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181945" y="2598003"/>
            <a:ext cx="2744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Lineamientos de Autoevaluación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95EC3BC-28C8-43F7-8878-473C60118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38" y="47632"/>
            <a:ext cx="11738761" cy="667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9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3031671" y="675225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B097049-E3C0-4034-95AC-E78F1873814D}"/>
              </a:ext>
            </a:extLst>
          </p:cNvPr>
          <p:cNvSpPr/>
          <p:nvPr/>
        </p:nvSpPr>
        <p:spPr>
          <a:xfrm>
            <a:off x="3840302" y="2852181"/>
            <a:ext cx="7514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1. Proyecto educativo del programa.</a:t>
            </a:r>
          </a:p>
          <a:p>
            <a:r>
              <a:rPr lang="es-CO" sz="2400" dirty="0"/>
              <a:t>2. Relevancia académica y pertinencia social del programa.</a:t>
            </a:r>
          </a:p>
        </p:txBody>
      </p:sp>
      <p:sp>
        <p:nvSpPr>
          <p:cNvPr id="7" name="Acorde 6"/>
          <p:cNvSpPr/>
          <p:nvPr/>
        </p:nvSpPr>
        <p:spPr>
          <a:xfrm rot="12142265">
            <a:off x="-1289195" y="1418175"/>
            <a:ext cx="4055106" cy="384220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131248" y="2306302"/>
            <a:ext cx="2925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Educativo del Programa e Identidad Institucional</a:t>
            </a:r>
          </a:p>
          <a:p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1248" y="1667241"/>
            <a:ext cx="1612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7947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0343BF2-AB07-4321-A32B-42CCCDB42340}"/>
              </a:ext>
            </a:extLst>
          </p:cNvPr>
          <p:cNvSpPr/>
          <p:nvPr/>
        </p:nvSpPr>
        <p:spPr>
          <a:xfrm>
            <a:off x="4142014" y="133887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CO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FE66542-3C63-4757-86AD-6082EA73C15C}"/>
              </a:ext>
            </a:extLst>
          </p:cNvPr>
          <p:cNvSpPr/>
          <p:nvPr/>
        </p:nvSpPr>
        <p:spPr>
          <a:xfrm>
            <a:off x="2070717" y="607802"/>
            <a:ext cx="7826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39102D9-BF8F-4A31-B09A-27827020230F}"/>
              </a:ext>
            </a:extLst>
          </p:cNvPr>
          <p:cNvSpPr/>
          <p:nvPr/>
        </p:nvSpPr>
        <p:spPr>
          <a:xfrm>
            <a:off x="3656541" y="1577600"/>
            <a:ext cx="738958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3. Participación en actividades de formación integral.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4. Orientación y seguimiento a estudiantes.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5. Capacidad de trabajo autónomo.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6. Reglamento estudiantil y política académica.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7. Estímulos y apoyos para estudiantes.</a:t>
            </a:r>
            <a:endParaRPr lang="es-CO" sz="2400" dirty="0"/>
          </a:p>
          <a:p>
            <a:endParaRPr lang="es-CO" sz="2400" dirty="0"/>
          </a:p>
          <a:p>
            <a:endParaRPr lang="es-CO" sz="2400" dirty="0"/>
          </a:p>
        </p:txBody>
      </p:sp>
      <p:sp>
        <p:nvSpPr>
          <p:cNvPr id="12" name="Acorde 11"/>
          <p:cNvSpPr/>
          <p:nvPr/>
        </p:nvSpPr>
        <p:spPr>
          <a:xfrm rot="12200477">
            <a:off x="-1220192" y="1228874"/>
            <a:ext cx="3822636" cy="3328640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184801" y="2664753"/>
            <a:ext cx="2657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Estudiantes </a:t>
            </a:r>
          </a:p>
          <a:p>
            <a: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  <a:b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58821" y="1821816"/>
            <a:ext cx="1589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2</a:t>
            </a:r>
          </a:p>
        </p:txBody>
      </p:sp>
    </p:spTree>
    <p:extLst>
      <p:ext uri="{BB962C8B-B14F-4D97-AF65-F5344CB8AC3E}">
        <p14:creationId xmlns:p14="http://schemas.microsoft.com/office/powerpoint/2010/main" val="380959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60A4C6C-BD93-472E-B519-33CF429778A9}"/>
              </a:ext>
            </a:extLst>
          </p:cNvPr>
          <p:cNvSpPr/>
          <p:nvPr/>
        </p:nvSpPr>
        <p:spPr>
          <a:xfrm>
            <a:off x="4601190" y="286437"/>
            <a:ext cx="7394868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8. Selección, vinculación y permanencia.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9. Estatuto profesoral.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10. Número, dedicación, nivel de formación y experiencia.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11. Desarrollo profesoral.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12. Estímulos a la trayectoria profesoral.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13. Producción, pertinencia, utilización e impacto de material docente.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14. Remuneración por méritos.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15. Evaluación de profesores.</a:t>
            </a:r>
          </a:p>
          <a:p>
            <a:pPr>
              <a:lnSpc>
                <a:spcPct val="150000"/>
              </a:lnSpc>
            </a:pPr>
            <a:endParaRPr lang="es-CO" sz="2400" dirty="0"/>
          </a:p>
        </p:txBody>
      </p:sp>
      <p:sp>
        <p:nvSpPr>
          <p:cNvPr id="18" name="Acorde 17"/>
          <p:cNvSpPr/>
          <p:nvPr/>
        </p:nvSpPr>
        <p:spPr>
          <a:xfrm rot="12195258">
            <a:off x="-1170427" y="1071842"/>
            <a:ext cx="3726090" cy="3781601"/>
          </a:xfrm>
          <a:prstGeom prst="chord">
            <a:avLst>
              <a:gd name="adj1" fmla="val 2692062"/>
              <a:gd name="adj2" fmla="val 162000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2127" y="3097466"/>
            <a:ext cx="2079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Profesores </a:t>
            </a:r>
            <a:b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(8)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127" y="2359055"/>
            <a:ext cx="1792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3</a:t>
            </a:r>
          </a:p>
        </p:txBody>
      </p:sp>
    </p:spTree>
    <p:extLst>
      <p:ext uri="{BB962C8B-B14F-4D97-AF65-F5344CB8AC3E}">
        <p14:creationId xmlns:p14="http://schemas.microsoft.com/office/powerpoint/2010/main" val="1247212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910df620-8324-4f7d-8853-e53f3d0d6a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BAE583A0626042915008E46A89887F" ma:contentTypeVersion="4" ma:contentTypeDescription="Crear nuevo documento." ma:contentTypeScope="" ma:versionID="c50a8e31a34aca9fcac244eedc5cc4f1">
  <xsd:schema xmlns:xsd="http://www.w3.org/2001/XMLSchema" xmlns:xs="http://www.w3.org/2001/XMLSchema" xmlns:p="http://schemas.microsoft.com/office/2006/metadata/properties" xmlns:ns2="910df620-8324-4f7d-8853-e53f3d0d6aac" targetNamespace="http://schemas.microsoft.com/office/2006/metadata/properties" ma:root="true" ma:fieldsID="fc52dab15148380f2013acfd06e2ad84" ns2:_="">
    <xsd:import namespace="910df620-8324-4f7d-8853-e53f3d0d6a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Fech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df620-8324-4f7d-8853-e53f3d0d6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Fecha" ma:index="11" nillable="true" ma:displayName="Fecha" ma:format="DateOnly" ma:internalName="Fech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2CE95E-3B39-4309-8912-DED5D9517B87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910df620-8324-4f7d-8853-e53f3d0d6aa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0C46F5-516F-41D6-96AD-2A5A80C8FC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3581B4-46AB-4CB3-9B42-65524A92F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0df620-8324-4f7d-8853-e53f3d0d6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15084</TotalTime>
  <Words>1867</Words>
  <Application>Microsoft Office PowerPoint</Application>
  <PresentationFormat>Panorámica</PresentationFormat>
  <Paragraphs>319</Paragraphs>
  <Slides>37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Arial</vt:lpstr>
      <vt:lpstr>Arimo-Regular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Matriz de Autoevaluación de Programas (MAP)</vt:lpstr>
      <vt:lpstr>Ponderación Factores y Características</vt:lpstr>
      <vt:lpstr>Presentación de PowerPoint</vt:lpstr>
      <vt:lpstr>Presentación de PowerPoint</vt:lpstr>
      <vt:lpstr>Escalas de Valoración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Cuadros Maestros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</dc:creator>
  <cp:lastModifiedBy>Secretaría Técnica División de Autoevaluación, Acreditación y Certificación</cp:lastModifiedBy>
  <cp:revision>1055</cp:revision>
  <dcterms:created xsi:type="dcterms:W3CDTF">2023-02-07T17:04:34Z</dcterms:created>
  <dcterms:modified xsi:type="dcterms:W3CDTF">2025-01-14T16:08:57Z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0x0101006CBAE583A0626042915008E46A89887F</vt:lpwstr>
  </property>
</Properties>
</file>