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9" r:id="rId2"/>
    <p:sldId id="276" r:id="rId3"/>
    <p:sldId id="267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A3750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19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CD816-A7F6-45AE-A8E6-45CC12E2F59C}" type="datetimeFigureOut">
              <a:rPr lang="es-CO" smtClean="0"/>
              <a:t>17/09/2025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93D63-EFA5-4023-A90B-BAEB9F9B8F2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2812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2BDC-0137-3A4B-0E69-49A64ECFC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C8D240-DF3E-8FE4-B725-B7356A078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D52468-7920-D756-5309-2EAAA0C56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435F-1324-4315-BEB5-2722AA94BB0C}" type="datetime1">
              <a:rPr lang="es-CO" smtClean="0"/>
              <a:t>17/09/2025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FD652A-81FE-33FD-DD55-D71A37D55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993D0F-F3C2-B0E1-6809-12EFB00D8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7875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9EDBE-0EF2-BA9C-0690-F4759C56C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9EEA28-D7FA-3D6B-0F41-D81AB99CC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9609F4-7BF0-160E-32D5-1C502649E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06BFC-CC1B-44C6-84F5-75E70B081301}" type="datetime1">
              <a:rPr lang="es-CO" smtClean="0"/>
              <a:t>17/09/2025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0952E1-7FAC-4FFD-FB6C-B3BA8932F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88B1D9-0EA1-DC74-A514-6494CF96A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4563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504E7FE-BD73-B49A-07DB-847791081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FA3C0A-BF2C-E036-9FDC-8F73B61FF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A1E793-46F0-2C53-3374-D9EF89799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DC4-0214-4EE1-88F3-00B9B0416423}" type="datetime1">
              <a:rPr lang="es-CO" smtClean="0"/>
              <a:t>17/09/2025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819626-A5C2-9BC5-48FA-686815158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DAFE29-AC0C-4BD5-789D-FE1611786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44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964458-8F21-8FD9-43AA-8BF53A4E7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B31D47-765B-D7FD-7671-2699B4AD1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61325D-AD92-8AA9-2080-89F90297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FFA3F-0E2B-44A4-8C4F-2D41F9262244}" type="datetime1">
              <a:rPr lang="es-CO" smtClean="0"/>
              <a:t>17/09/2025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397EA1-E76C-A012-7A86-45E550DCB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236946-74E4-C88B-24B4-8D6415DBB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59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4451D2-455A-7333-01EB-9C2AA11B4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F261ED-00A6-FB9F-8766-728C507A3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C6D777-926C-8C72-1538-787154DE1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5282-B089-4468-BED0-6EBA9A1D9B8F}" type="datetime1">
              <a:rPr lang="es-CO" smtClean="0"/>
              <a:t>17/09/2025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80ACC0-BFCF-C491-E13C-51833DA1E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D77FB5-FD90-348B-02E9-B29CAB155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622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4CEE7E-3AB4-AAE3-9909-E38160AF7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4E0D3B-DD08-30F6-BEB9-6B27B35BB7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E13D10-B924-BBCB-6FA3-10D885BF2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9F40FF-FBB1-79EA-01E2-46A35F888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120F-1702-4D3A-BF9C-6A3A2E118BF7}" type="datetime1">
              <a:rPr lang="es-CO" smtClean="0"/>
              <a:t>17/09/2025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295C7A-351F-B6B9-CD70-8132655C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809E09-E29D-FB26-3BDA-1FE897FC1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036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9435E9-568A-F5BA-E61D-0319A37C0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FAE6C3-315D-3D5D-081F-0ED8EFB7A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EF0E44-12EA-D650-333B-B0128C0AB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6ED5C7-0627-97C4-5584-D4B6ABDDD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65171EC-CBB1-9028-4CC0-CF4FFCC3FF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5C9744D-3C0A-EC9B-321F-1232D7CE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D6DEF-E435-453B-A54C-D2F7DBBAF9E8}" type="datetime1">
              <a:rPr lang="es-CO" smtClean="0"/>
              <a:t>17/09/2025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B6111C1-3E02-1A81-AB44-F0C16C99A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F71846-E3D4-6BD0-7F10-5741965D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3372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368C1A-B831-DBCB-0BF7-50AC4D8A5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158664F-FA62-15CA-C119-21146A5CD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FACB-A9EB-4C44-A0B1-08203B1F6A83}" type="datetime1">
              <a:rPr lang="es-CO" smtClean="0"/>
              <a:t>17/09/2025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A0D54E7-CD78-8176-706C-396F3F65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407485B-B771-0908-5BCC-DE5264A5E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8659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5948E9A-CC7C-2C37-2987-9185D8C4A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9EAA-7FFE-4BD9-85F4-A3C2B3D88A9B}" type="datetime1">
              <a:rPr lang="es-CO" smtClean="0"/>
              <a:t>17/09/2025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EBC688E-DE04-D3E4-AE42-2453F8DF3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B1B0B23-F444-2452-8286-133D68848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 b="0" i="0">
                <a:solidFill>
                  <a:schemeClr val="tx1"/>
                </a:solidFill>
                <a:latin typeface="+mj-lt"/>
              </a:defRPr>
            </a:lvl1pPr>
          </a:lstStyle>
          <a:p>
            <a:fld id="{21828B32-C7CF-4EB6-B467-90DDCC73019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9940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BDE16E-302D-265C-2ADB-F576AF987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5A209B-D3BC-D39E-1AEA-EE2ABE7FC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57A05D6-65E5-B9D9-BEB6-C55716C0C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ED976B-4ED3-E52D-747C-3EF18572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F8C8-29E4-484D-853C-2ED3B2AD2084}" type="datetime1">
              <a:rPr lang="es-CO" smtClean="0"/>
              <a:t>17/09/2025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6C2CE4-F179-81E5-11DC-101C5DB47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45F809-2461-8834-144C-5D036205F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4096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67226-D7F0-95FD-4AB5-9A91393C7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E51BFB6-9F87-959B-7032-7F030FAD21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073B980-3AD7-C881-FEE6-5BC9DED99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9E1161-E71F-9E1E-23D3-B8FAD70B8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FB438-BCEE-4CAD-87D9-C88C2CE6A3B2}" type="datetime1">
              <a:rPr lang="es-CO" smtClean="0"/>
              <a:t>17/09/2025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B18A8B-922A-A47C-94D9-853A46AEC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AF6A3C-DDFC-1BC9-7565-B9A749EB0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583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"/>
            <a:lum/>
          </a:blip>
          <a:srcRect/>
          <a:stretch>
            <a:fillRect l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623000-5237-1B3B-1EAC-AE0A75735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FF511B-65A8-31FF-75AD-A5A04DC2B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3E6174-8294-4507-115C-FD7768AD49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CF748-CF6F-4704-AECE-CCBB3612D804}" type="datetime1">
              <a:rPr lang="es-CO" smtClean="0"/>
              <a:t>17/09/2025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789911-A28D-AB73-C4EC-134A8EE7DB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F7E219-D6BC-9D5B-A3BF-7AA8F30117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28B32-C7CF-4EB6-B467-90DDCC7301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9845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D34F75B-BBA6-FF29-C6EF-E2FC1554D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136" y="6064893"/>
            <a:ext cx="1417678" cy="747802"/>
          </a:xfrm>
          <a:prstGeom prst="rect">
            <a:avLst/>
          </a:prstGeom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C33B00E8-4FEF-48CF-A9E0-779EA68CC278}"/>
              </a:ext>
            </a:extLst>
          </p:cNvPr>
          <p:cNvGrpSpPr/>
          <p:nvPr/>
        </p:nvGrpSpPr>
        <p:grpSpPr>
          <a:xfrm>
            <a:off x="3630286" y="6127459"/>
            <a:ext cx="2726112" cy="671775"/>
            <a:chOff x="3630286" y="6127459"/>
            <a:chExt cx="2726112" cy="671775"/>
          </a:xfrm>
        </p:grpSpPr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82B80CD2-4FAB-E253-6D6A-4D5E8CAAF8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85" t="17744" r="34468"/>
            <a:stretch/>
          </p:blipFill>
          <p:spPr>
            <a:xfrm>
              <a:off x="3630286" y="6127459"/>
              <a:ext cx="1408394" cy="671775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C697E23E-890E-4C1F-A600-B3CC28EF446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403" t="8438" r="1" b="-1"/>
            <a:stretch/>
          </p:blipFill>
          <p:spPr>
            <a:xfrm>
              <a:off x="5038680" y="6127459"/>
              <a:ext cx="1317718" cy="601587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FDEB107E-95E2-46F7-AC6E-5BCB629BBC19}"/>
              </a:ext>
            </a:extLst>
          </p:cNvPr>
          <p:cNvGrpSpPr/>
          <p:nvPr/>
        </p:nvGrpSpPr>
        <p:grpSpPr>
          <a:xfrm>
            <a:off x="0" y="0"/>
            <a:ext cx="3120830" cy="1313026"/>
            <a:chOff x="0" y="0"/>
            <a:chExt cx="3120830" cy="1313026"/>
          </a:xfrm>
        </p:grpSpPr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607C16E3-7603-439A-AD2B-4794B8E75E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3120830" cy="1182221"/>
            </a:xfrm>
            <a:prstGeom prst="rect">
              <a:avLst/>
            </a:prstGeom>
            <a:blipFill dpi="0" rotWithShape="1">
              <a:blip r:embed="rId4">
                <a:alphaModFix amt="2000"/>
                <a:lum bright="70000" contrast="-70000"/>
              </a:blip>
              <a:srcRect/>
              <a:stretch>
                <a:fillRect/>
              </a:stretch>
            </a:blipFill>
            <a:ln>
              <a:noFill/>
            </a:ln>
          </p:spPr>
        </p:pic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3E35D6EE-64D3-40A2-8F04-C41B3B8C9C35}"/>
                </a:ext>
              </a:extLst>
            </p:cNvPr>
            <p:cNvSpPr txBox="1"/>
            <p:nvPr/>
          </p:nvSpPr>
          <p:spPr>
            <a:xfrm>
              <a:off x="385846" y="1051416"/>
              <a:ext cx="193033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100" b="1" dirty="0">
                  <a:solidFill>
                    <a:srgbClr val="2C2E83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7 a 10 de octubre de 2025</a:t>
              </a:r>
              <a:endParaRPr lang="es-CO" sz="1100" b="1" dirty="0">
                <a:solidFill>
                  <a:srgbClr val="2C2E8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599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240C227-D9A4-4451-EE84-654CDEA987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9" y="6347961"/>
            <a:ext cx="1324258" cy="501650"/>
          </a:xfrm>
          <a:prstGeom prst="rect">
            <a:avLst/>
          </a:prstGeom>
          <a:blipFill dpi="0" rotWithShape="1">
            <a:blip r:embed="rId2">
              <a:alphaModFix amt="2000"/>
              <a:lum bright="70000" contrast="-70000"/>
            </a:blip>
            <a:srcRect/>
            <a:stretch>
              <a:fillRect/>
            </a:stretch>
          </a:blipFill>
          <a:ln>
            <a:noFill/>
          </a:ln>
        </p:spPr>
      </p:pic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3D1B4C0-9674-0203-CD65-3DF96E3F5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z="1400" smtClean="0"/>
              <a:pPr/>
              <a:t>2</a:t>
            </a:fld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410859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3D1B4C0-9674-0203-CD65-3DF96E3F5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28B32-C7CF-4EB6-B467-90DDCC730198}" type="slidenum">
              <a:rPr lang="es-CO" sz="1400" smtClean="0"/>
              <a:pPr/>
              <a:t>3</a:t>
            </a:fld>
            <a:endParaRPr lang="es-CO" sz="1400" dirty="0"/>
          </a:p>
        </p:txBody>
      </p:sp>
      <p:sp>
        <p:nvSpPr>
          <p:cNvPr id="12" name="Título 4">
            <a:extLst>
              <a:ext uri="{FF2B5EF4-FFF2-40B4-BE49-F238E27FC236}">
                <a16:creationId xmlns:a16="http://schemas.microsoft.com/office/drawing/2014/main" id="{A1AD04B9-F9A0-4BE8-8FED-33E1D4A59242}"/>
              </a:ext>
            </a:extLst>
          </p:cNvPr>
          <p:cNvSpPr txBox="1">
            <a:spLocks/>
          </p:cNvSpPr>
          <p:nvPr/>
        </p:nvSpPr>
        <p:spPr>
          <a:xfrm>
            <a:off x="1745166" y="136525"/>
            <a:ext cx="7611477" cy="101764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4000" b="1" dirty="0"/>
              <a:t>Ejemplo de citación y referencias</a:t>
            </a:r>
            <a:endParaRPr lang="es-CO" sz="4000" dirty="0"/>
          </a:p>
        </p:txBody>
      </p:sp>
      <p:sp>
        <p:nvSpPr>
          <p:cNvPr id="14" name="Marcador de contenido 5">
            <a:extLst>
              <a:ext uri="{FF2B5EF4-FFF2-40B4-BE49-F238E27FC236}">
                <a16:creationId xmlns:a16="http://schemas.microsoft.com/office/drawing/2014/main" id="{BF6242AA-B76F-4DB3-81E8-1903BE33D026}"/>
              </a:ext>
            </a:extLst>
          </p:cNvPr>
          <p:cNvSpPr txBox="1">
            <a:spLocks/>
          </p:cNvSpPr>
          <p:nvPr/>
        </p:nvSpPr>
        <p:spPr>
          <a:xfrm>
            <a:off x="786884" y="1549333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400" dirty="0">
                <a:latin typeface="+mj-lt"/>
              </a:rPr>
              <a:t>Utilizar referencias localizadas en superíndice al contenido específico referido,  enumeradas entre corchetes, en orden de aparición en la presentación al pie de la diapositiva.</a:t>
            </a:r>
            <a:r>
              <a:rPr lang="es-CO" sz="2400" baseline="30000" dirty="0">
                <a:latin typeface="+mj-lt"/>
              </a:rPr>
              <a:t>[1]</a:t>
            </a:r>
          </a:p>
          <a:p>
            <a:pPr algn="just"/>
            <a:r>
              <a:rPr lang="es-CO" sz="2400" dirty="0">
                <a:latin typeface="+mj-lt"/>
              </a:rPr>
              <a:t>Estas características favorecieron la intercalación de los </a:t>
            </a:r>
            <a:r>
              <a:rPr lang="es-CO" sz="2400" dirty="0" err="1">
                <a:latin typeface="+mj-lt"/>
              </a:rPr>
              <a:t>polioxocationes</a:t>
            </a:r>
            <a:r>
              <a:rPr lang="es-CO" sz="2400" dirty="0">
                <a:latin typeface="+mj-lt"/>
              </a:rPr>
              <a:t> mixtos tipo-Keggin (Al</a:t>
            </a:r>
            <a:r>
              <a:rPr lang="es-CO" sz="2400" i="1" baseline="-25000" dirty="0">
                <a:latin typeface="+mj-lt"/>
              </a:rPr>
              <a:t>13-x</a:t>
            </a:r>
            <a:r>
              <a:rPr lang="es-CO" sz="2400" dirty="0">
                <a:latin typeface="+mj-lt"/>
              </a:rPr>
              <a:t>/</a:t>
            </a:r>
            <a:r>
              <a:rPr lang="es-CO" sz="2400" dirty="0" err="1">
                <a:latin typeface="+mj-lt"/>
              </a:rPr>
              <a:t>Fe</a:t>
            </a:r>
            <a:r>
              <a:rPr lang="es-CO" sz="2400" i="1" baseline="-25000" dirty="0" err="1">
                <a:latin typeface="+mj-lt"/>
              </a:rPr>
              <a:t>x</a:t>
            </a:r>
            <a:r>
              <a:rPr lang="es-CO" sz="2400" dirty="0">
                <a:latin typeface="+mj-lt"/>
              </a:rPr>
              <a:t>)</a:t>
            </a:r>
            <a:r>
              <a:rPr lang="es-CO" sz="2400" baseline="30000" dirty="0">
                <a:latin typeface="+mj-lt"/>
              </a:rPr>
              <a:t>7+</a:t>
            </a:r>
            <a:r>
              <a:rPr lang="es-CO" sz="2400" dirty="0">
                <a:latin typeface="+mj-lt"/>
              </a:rPr>
              <a:t>, estabilizando un espaciado basal de 1,74 nm y un elevado incremento de la superficie BET (194 m</a:t>
            </a:r>
            <a:r>
              <a:rPr lang="es-CO" sz="2400" baseline="30000" dirty="0">
                <a:latin typeface="+mj-lt"/>
              </a:rPr>
              <a:t>2</a:t>
            </a:r>
            <a:r>
              <a:rPr lang="es-CO" sz="2400" dirty="0">
                <a:latin typeface="+mj-lt"/>
              </a:rPr>
              <a:t>/g), representada principalmente en microporos.</a:t>
            </a:r>
            <a:r>
              <a:rPr lang="es-CO" sz="2400" baseline="30000" dirty="0">
                <a:latin typeface="+mj-lt"/>
              </a:rPr>
              <a:t>[2]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76B8101-041F-46F2-A1C8-4162598D0DE6}"/>
              </a:ext>
            </a:extLst>
          </p:cNvPr>
          <p:cNvSpPr txBox="1"/>
          <p:nvPr/>
        </p:nvSpPr>
        <p:spPr>
          <a:xfrm>
            <a:off x="1293766" y="6348831"/>
            <a:ext cx="6310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>
                <a:latin typeface="+mj-lt"/>
              </a:rPr>
              <a:t>[1] </a:t>
            </a:r>
            <a:r>
              <a:rPr lang="es-ES" sz="1200" dirty="0">
                <a:latin typeface="+mj-lt"/>
              </a:rPr>
              <a:t>Apellido y abreviatura nombre primer autor,</a:t>
            </a:r>
            <a:r>
              <a:rPr lang="es-ES" sz="1200" i="1" dirty="0">
                <a:latin typeface="+mj-lt"/>
              </a:rPr>
              <a:t> et al.</a:t>
            </a:r>
            <a:r>
              <a:rPr lang="es-MX" sz="1200" dirty="0">
                <a:latin typeface="+mj-lt"/>
              </a:rPr>
              <a:t> </a:t>
            </a:r>
            <a:r>
              <a:rPr lang="es-MX" sz="1200" i="1" dirty="0">
                <a:latin typeface="+mj-lt"/>
              </a:rPr>
              <a:t>Abreviatura revista,</a:t>
            </a:r>
            <a:r>
              <a:rPr lang="es-MX" sz="1200" dirty="0">
                <a:latin typeface="+mj-lt"/>
              </a:rPr>
              <a:t> año, volumen, páginas.</a:t>
            </a:r>
          </a:p>
          <a:p>
            <a:pPr algn="just"/>
            <a:r>
              <a:rPr lang="es-MX" sz="1200" dirty="0">
                <a:latin typeface="+mj-lt"/>
              </a:rPr>
              <a:t>[2] </a:t>
            </a:r>
            <a:r>
              <a:rPr lang="es-CO" sz="1200" dirty="0">
                <a:latin typeface="+mj-lt"/>
              </a:rPr>
              <a:t>Franco F</a:t>
            </a:r>
            <a:r>
              <a:rPr lang="es-CO" altLang="es-CO" sz="12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, </a:t>
            </a:r>
            <a:r>
              <a:rPr lang="es-CO" altLang="es-CO" sz="1200" i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et al</a:t>
            </a:r>
            <a:r>
              <a:rPr lang="es-CO" altLang="es-CO" sz="12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es-CO" altLang="es-CO" sz="1200" i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Appl</a:t>
            </a:r>
            <a:r>
              <a:rPr lang="es-CO" altLang="es-CO" sz="1200" i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es-CO" altLang="es-CO" sz="1200" i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Catal</a:t>
            </a:r>
            <a:r>
              <a:rPr lang="es-CO" altLang="es-CO" sz="1200" i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. B, </a:t>
            </a:r>
            <a:r>
              <a:rPr lang="en-US" altLang="es-CO" sz="12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2016</a:t>
            </a:r>
            <a:r>
              <a:rPr lang="en-US" altLang="es-CO" sz="12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, 120, 70-80.</a:t>
            </a:r>
            <a:endParaRPr lang="es-CO" sz="1200" dirty="0">
              <a:latin typeface="+mj-lt"/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B3332C04-0B05-47C6-9F96-0DBDB382A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9" y="6347961"/>
            <a:ext cx="1324258" cy="501650"/>
          </a:xfrm>
          <a:prstGeom prst="rect">
            <a:avLst/>
          </a:prstGeom>
          <a:blipFill dpi="0" rotWithShape="1">
            <a:blip r:embed="rId2">
              <a:alphaModFix amt="2000"/>
              <a:lum bright="70000" contrast="-70000"/>
            </a:blip>
            <a:srcRect/>
            <a:stretch>
              <a:fillRect/>
            </a:stretch>
          </a:blip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73552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131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Luisa Acevedo</dc:creator>
  <cp:lastModifiedBy>Udenar</cp:lastModifiedBy>
  <cp:revision>53</cp:revision>
  <dcterms:created xsi:type="dcterms:W3CDTF">2023-09-04T18:12:10Z</dcterms:created>
  <dcterms:modified xsi:type="dcterms:W3CDTF">2025-09-17T20:18:38Z</dcterms:modified>
</cp:coreProperties>
</file>